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2.xml" ContentType="application/vnd.openxmlformats-officedocument.presentationml.notesSlide+xml"/>
  <Override PartName="/ppt/charts/chart9.xml" ContentType="application/vnd.openxmlformats-officedocument.drawingml.chart+xml"/>
  <Override PartName="/ppt/drawings/drawing1.xml" ContentType="application/vnd.openxmlformats-officedocument.drawingml.chartshapes+xml"/>
  <Override PartName="/ppt/notesSlides/notesSlide33.xml" ContentType="application/vnd.openxmlformats-officedocument.presentationml.notesSlide+xml"/>
  <Override PartName="/ppt/charts/chart10.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notesMasterIdLst>
    <p:notesMasterId r:id="rId40"/>
  </p:notesMasterIdLst>
  <p:sldIdLst>
    <p:sldId id="256" r:id="rId2"/>
    <p:sldId id="282" r:id="rId3"/>
    <p:sldId id="283" r:id="rId4"/>
    <p:sldId id="259" r:id="rId5"/>
    <p:sldId id="260" r:id="rId6"/>
    <p:sldId id="261" r:id="rId7"/>
    <p:sldId id="262" r:id="rId8"/>
    <p:sldId id="263" r:id="rId9"/>
    <p:sldId id="295" r:id="rId10"/>
    <p:sldId id="285" r:id="rId11"/>
    <p:sldId id="284" r:id="rId12"/>
    <p:sldId id="299" r:id="rId13"/>
    <p:sldId id="301" r:id="rId14"/>
    <p:sldId id="276" r:id="rId15"/>
    <p:sldId id="298" r:id="rId16"/>
    <p:sldId id="305" r:id="rId17"/>
    <p:sldId id="277" r:id="rId18"/>
    <p:sldId id="289" r:id="rId19"/>
    <p:sldId id="310" r:id="rId20"/>
    <p:sldId id="308" r:id="rId21"/>
    <p:sldId id="309" r:id="rId22"/>
    <p:sldId id="278" r:id="rId23"/>
    <p:sldId id="306" r:id="rId24"/>
    <p:sldId id="280" r:id="rId25"/>
    <p:sldId id="291" r:id="rId26"/>
    <p:sldId id="292" r:id="rId27"/>
    <p:sldId id="293" r:id="rId28"/>
    <p:sldId id="290" r:id="rId29"/>
    <p:sldId id="286" r:id="rId30"/>
    <p:sldId id="287" r:id="rId31"/>
    <p:sldId id="288" r:id="rId32"/>
    <p:sldId id="272" r:id="rId33"/>
    <p:sldId id="303" r:id="rId34"/>
    <p:sldId id="304" r:id="rId35"/>
    <p:sldId id="312" r:id="rId36"/>
    <p:sldId id="296" r:id="rId37"/>
    <p:sldId id="269" r:id="rId38"/>
    <p:sldId id="31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81663" autoAdjust="0"/>
  </p:normalViewPr>
  <p:slideViewPr>
    <p:cSldViewPr snapToGrid="0">
      <p:cViewPr varScale="1">
        <p:scale>
          <a:sx n="91" d="100"/>
          <a:sy n="91" d="100"/>
        </p:scale>
        <p:origin x="1854" y="9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R:\NewDownloads\basic_level_adv.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1" Type="http://schemas.openxmlformats.org/officeDocument/2006/relationships/oleObject" Target="file:///R:\Google%20Drive\Specialties%20Manuscript\numCCFbyLevel%20(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R:\Google%20Drive\Specialties%20Manuscript\numCCFbyLevel%20(1).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R:\NewDownloads\numCCFbyLevel%20(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R:\NewDownloads\numCCFbyLevel%20(2).xlsx"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R:\NewDownloads\basic_level_adv.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B050"/>
            </a:solidFill>
            <a:ln>
              <a:solidFill>
                <a:schemeClr val="tx1"/>
              </a:solidFill>
            </a:ln>
          </c:spPr>
          <c:invertIfNegative val="0"/>
          <c:errBars>
            <c:errBarType val="both"/>
            <c:errValType val="cust"/>
            <c:noEndCap val="0"/>
            <c:plus>
              <c:numRef>
                <c:f>Sheet2!$A$3:$C$3</c:f>
                <c:numCache>
                  <c:formatCode>General</c:formatCode>
                  <c:ptCount val="3"/>
                  <c:pt idx="0">
                    <c:v>25.356554322292428</c:v>
                  </c:pt>
                  <c:pt idx="1">
                    <c:v>20.394441378778691</c:v>
                  </c:pt>
                  <c:pt idx="2">
                    <c:v>23.616601902242426</c:v>
                  </c:pt>
                </c:numCache>
              </c:numRef>
            </c:plus>
            <c:minus>
              <c:numRef>
                <c:f>Sheet2!$A$3:$C$3</c:f>
                <c:numCache>
                  <c:formatCode>General</c:formatCode>
                  <c:ptCount val="3"/>
                  <c:pt idx="0">
                    <c:v>25.356554322292428</c:v>
                  </c:pt>
                  <c:pt idx="1">
                    <c:v>20.394441378778691</c:v>
                  </c:pt>
                  <c:pt idx="2">
                    <c:v>23.616601902242426</c:v>
                  </c:pt>
                </c:numCache>
              </c:numRef>
            </c:minus>
          </c:errBars>
          <c:cat>
            <c:strLit>
              <c:ptCount val="3"/>
              <c:pt idx="0">
                <c:v>Subordinate</c:v>
              </c:pt>
              <c:pt idx="1">
                <c:v> Basic</c:v>
              </c:pt>
              <c:pt idx="2">
                <c:v> Superordinate</c:v>
              </c:pt>
            </c:strLit>
          </c:cat>
          <c:val>
            <c:numRef>
              <c:f>Sheet2!$A$1:$C$1</c:f>
              <c:numCache>
                <c:formatCode>General</c:formatCode>
                <c:ptCount val="3"/>
                <c:pt idx="0">
                  <c:v>643.51582779613955</c:v>
                </c:pt>
                <c:pt idx="1">
                  <c:v>688.07561619547653</c:v>
                </c:pt>
                <c:pt idx="2">
                  <c:v>764.04000113520328</c:v>
                </c:pt>
              </c:numCache>
            </c:numRef>
          </c:val>
        </c:ser>
        <c:dLbls>
          <c:showLegendKey val="0"/>
          <c:showVal val="0"/>
          <c:showCatName val="0"/>
          <c:showSerName val="0"/>
          <c:showPercent val="0"/>
          <c:showBubbleSize val="0"/>
        </c:dLbls>
        <c:gapWidth val="150"/>
        <c:axId val="-1200867600"/>
        <c:axId val="-1200870864"/>
      </c:barChart>
      <c:catAx>
        <c:axId val="-1200867600"/>
        <c:scaling>
          <c:orientation val="minMax"/>
        </c:scaling>
        <c:delete val="0"/>
        <c:axPos val="b"/>
        <c:title>
          <c:tx>
            <c:rich>
              <a:bodyPr/>
              <a:lstStyle/>
              <a:p>
                <a:pPr>
                  <a:defRPr sz="1800"/>
                </a:pPr>
                <a:r>
                  <a:rPr lang="en-US" sz="1800"/>
                  <a:t>Cue</a:t>
                </a:r>
              </a:p>
            </c:rich>
          </c:tx>
          <c:overlay val="0"/>
        </c:title>
        <c:numFmt formatCode="General" sourceLinked="0"/>
        <c:majorTickMark val="out"/>
        <c:minorTickMark val="none"/>
        <c:tickLblPos val="nextTo"/>
        <c:txPr>
          <a:bodyPr/>
          <a:lstStyle/>
          <a:p>
            <a:pPr>
              <a:defRPr sz="1800"/>
            </a:pPr>
            <a:endParaRPr lang="en-US"/>
          </a:p>
        </c:txPr>
        <c:crossAx val="-1200870864"/>
        <c:crosses val="autoZero"/>
        <c:auto val="1"/>
        <c:lblAlgn val="ctr"/>
        <c:lblOffset val="100"/>
        <c:noMultiLvlLbl val="0"/>
      </c:catAx>
      <c:valAx>
        <c:axId val="-1200870864"/>
        <c:scaling>
          <c:orientation val="minMax"/>
          <c:min val="550"/>
        </c:scaling>
        <c:delete val="0"/>
        <c:axPos val="l"/>
        <c:title>
          <c:tx>
            <c:rich>
              <a:bodyPr rot="0" vert="horz"/>
              <a:lstStyle/>
              <a:p>
                <a:pPr>
                  <a:defRPr/>
                </a:pPr>
                <a:r>
                  <a:rPr lang="en-US" sz="1800" dirty="0"/>
                  <a:t>Time to </a:t>
                </a:r>
              </a:p>
              <a:p>
                <a:pPr>
                  <a:defRPr/>
                </a:pPr>
                <a:r>
                  <a:rPr lang="en-US" sz="1800" dirty="0"/>
                  <a:t>Target</a:t>
                </a:r>
                <a:r>
                  <a:rPr lang="en-US" sz="1000" dirty="0"/>
                  <a:t> </a:t>
                </a:r>
              </a:p>
              <a:p>
                <a:pPr>
                  <a:defRPr/>
                </a:pPr>
                <a:r>
                  <a:rPr lang="en-US" sz="1800" dirty="0"/>
                  <a:t>(</a:t>
                </a:r>
                <a:r>
                  <a:rPr lang="en-US" sz="1800" dirty="0" err="1"/>
                  <a:t>ms</a:t>
                </a:r>
                <a:r>
                  <a:rPr lang="en-US" sz="1800" dirty="0"/>
                  <a:t>)</a:t>
                </a:r>
              </a:p>
            </c:rich>
          </c:tx>
          <c:layout>
            <c:manualLayout>
              <c:xMode val="edge"/>
              <c:yMode val="edge"/>
              <c:x val="0"/>
              <c:y val="0.30444857812580439"/>
            </c:manualLayout>
          </c:layout>
          <c:overlay val="0"/>
        </c:title>
        <c:numFmt formatCode="General" sourceLinked="1"/>
        <c:majorTickMark val="out"/>
        <c:minorTickMark val="none"/>
        <c:tickLblPos val="nextTo"/>
        <c:txPr>
          <a:bodyPr/>
          <a:lstStyle/>
          <a:p>
            <a:pPr>
              <a:defRPr sz="1800"/>
            </a:pPr>
            <a:endParaRPr lang="en-US"/>
          </a:p>
        </c:txPr>
        <c:crossAx val="-1200867600"/>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Behavioral</c:v>
          </c:tx>
          <c:spPr>
            <a:solidFill>
              <a:srgbClr val="00B050"/>
            </a:solidFill>
            <a:ln>
              <a:solidFill>
                <a:schemeClr val="tx1"/>
              </a:solidFill>
            </a:ln>
          </c:spPr>
          <c:invertIfNegative val="0"/>
          <c:errBars>
            <c:errBarType val="both"/>
            <c:errValType val="cust"/>
            <c:noEndCap val="0"/>
            <c:plus>
              <c:numLit>
                <c:formatCode>General</c:formatCode>
                <c:ptCount val="3"/>
                <c:pt idx="0">
                  <c:v>82.209090000000003</c:v>
                </c:pt>
                <c:pt idx="1">
                  <c:v>56.833640000000003</c:v>
                </c:pt>
                <c:pt idx="2">
                  <c:v>60.919879999999999</c:v>
                </c:pt>
              </c:numLit>
            </c:plus>
            <c:minus>
              <c:numLit>
                <c:formatCode>General</c:formatCode>
                <c:ptCount val="3"/>
                <c:pt idx="0">
                  <c:v>82.209090000000003</c:v>
                </c:pt>
                <c:pt idx="1">
                  <c:v>56.833640000000003</c:v>
                </c:pt>
                <c:pt idx="2">
                  <c:v>60.919879999999999</c:v>
                </c:pt>
              </c:numLit>
            </c:minus>
          </c:errBars>
          <c:cat>
            <c:strLit>
              <c:ptCount val="3"/>
              <c:pt idx="0">
                <c:v>Subordinate</c:v>
              </c:pt>
              <c:pt idx="1">
                <c:v>Basic</c:v>
              </c:pt>
              <c:pt idx="2">
                <c:v>Superordinate</c:v>
              </c:pt>
            </c:strLit>
          </c:cat>
          <c:val>
            <c:numRef>
              <c:f>Sheet1!$F$53:$H$53</c:f>
              <c:numCache>
                <c:formatCode>General</c:formatCode>
                <c:ptCount val="3"/>
                <c:pt idx="0">
                  <c:v>1171.8920000000001</c:v>
                </c:pt>
                <c:pt idx="1">
                  <c:v>962.02099999999996</c:v>
                </c:pt>
                <c:pt idx="2">
                  <c:v>1250.194</c:v>
                </c:pt>
              </c:numCache>
            </c:numRef>
          </c:val>
        </c:ser>
        <c:ser>
          <c:idx val="2"/>
          <c:order val="1"/>
          <c:tx>
            <c:v>Control</c:v>
          </c:tx>
          <c:spPr>
            <a:ln>
              <a:solidFill>
                <a:schemeClr val="tx1"/>
              </a:solidFill>
            </a:ln>
          </c:spPr>
          <c:invertIfNegative val="0"/>
          <c:val>
            <c:numRef>
              <c:f>Sheet1!$E$74:$G$74</c:f>
              <c:numCache>
                <c:formatCode>General</c:formatCode>
                <c:ptCount val="3"/>
                <c:pt idx="0">
                  <c:v>1235.5</c:v>
                </c:pt>
                <c:pt idx="1">
                  <c:v>1024.9000000000001</c:v>
                </c:pt>
                <c:pt idx="2">
                  <c:v>1126.8</c:v>
                </c:pt>
              </c:numCache>
            </c:numRef>
          </c:val>
        </c:ser>
        <c:ser>
          <c:idx val="1"/>
          <c:order val="2"/>
          <c:tx>
            <c:v>Model</c:v>
          </c:tx>
          <c:spPr>
            <a:solidFill>
              <a:schemeClr val="accent4">
                <a:lumMod val="75000"/>
              </a:schemeClr>
            </a:solidFill>
            <a:ln>
              <a:solidFill>
                <a:schemeClr val="tx1"/>
              </a:solidFill>
            </a:ln>
          </c:spPr>
          <c:invertIfNegative val="0"/>
          <c:cat>
            <c:strLit>
              <c:ptCount val="3"/>
              <c:pt idx="0">
                <c:v>Subordinate</c:v>
              </c:pt>
              <c:pt idx="1">
                <c:v>Basic</c:v>
              </c:pt>
              <c:pt idx="2">
                <c:v>Superordinate</c:v>
              </c:pt>
            </c:strLit>
          </c:cat>
          <c:val>
            <c:numRef>
              <c:f>Sheet1!$F$56:$H$56</c:f>
              <c:numCache>
                <c:formatCode>General</c:formatCode>
                <c:ptCount val="3"/>
                <c:pt idx="0">
                  <c:v>1170.3708799999995</c:v>
                </c:pt>
                <c:pt idx="1">
                  <c:v>961.0652799999998</c:v>
                </c:pt>
                <c:pt idx="2">
                  <c:v>1249.3801599999997</c:v>
                </c:pt>
              </c:numCache>
            </c:numRef>
          </c:val>
        </c:ser>
        <c:dLbls>
          <c:showLegendKey val="0"/>
          <c:showVal val="0"/>
          <c:showCatName val="0"/>
          <c:showSerName val="0"/>
          <c:showPercent val="0"/>
          <c:showBubbleSize val="0"/>
        </c:dLbls>
        <c:gapWidth val="150"/>
        <c:overlap val="-15"/>
        <c:axId val="-1191075232"/>
        <c:axId val="-1191068704"/>
      </c:barChart>
      <c:catAx>
        <c:axId val="-1191075232"/>
        <c:scaling>
          <c:orientation val="minMax"/>
        </c:scaling>
        <c:delete val="0"/>
        <c:axPos val="b"/>
        <c:title>
          <c:tx>
            <c:rich>
              <a:bodyPr/>
              <a:lstStyle/>
              <a:p>
                <a:pPr>
                  <a:defRPr/>
                </a:pPr>
                <a:r>
                  <a:rPr lang="en-US" sz="1600" dirty="0" smtClean="0"/>
                  <a:t>Level in Category Hierarchy</a:t>
                </a:r>
                <a:endParaRPr lang="en-US" sz="1600" dirty="0"/>
              </a:p>
            </c:rich>
          </c:tx>
          <c:overlay val="0"/>
        </c:title>
        <c:numFmt formatCode="General" sourceLinked="1"/>
        <c:majorTickMark val="none"/>
        <c:minorTickMark val="none"/>
        <c:tickLblPos val="nextTo"/>
        <c:txPr>
          <a:bodyPr/>
          <a:lstStyle/>
          <a:p>
            <a:pPr>
              <a:defRPr sz="1200"/>
            </a:pPr>
            <a:endParaRPr lang="en-US"/>
          </a:p>
        </c:txPr>
        <c:crossAx val="-1191068704"/>
        <c:crosses val="autoZero"/>
        <c:auto val="1"/>
        <c:lblAlgn val="ctr"/>
        <c:lblOffset val="100"/>
        <c:noMultiLvlLbl val="0"/>
      </c:catAx>
      <c:valAx>
        <c:axId val="-1191068704"/>
        <c:scaling>
          <c:orientation val="minMax"/>
          <c:min val="800"/>
        </c:scaling>
        <c:delete val="0"/>
        <c:axPos val="l"/>
        <c:title>
          <c:tx>
            <c:rich>
              <a:bodyPr/>
              <a:lstStyle/>
              <a:p>
                <a:pPr>
                  <a:defRPr sz="1600"/>
                </a:pPr>
                <a:r>
                  <a:rPr lang="en-US" sz="1600" dirty="0" smtClean="0"/>
                  <a:t>Verification Time </a:t>
                </a:r>
                <a:r>
                  <a:rPr lang="en-US" sz="1600" baseline="0" dirty="0" smtClean="0"/>
                  <a:t>(</a:t>
                </a:r>
                <a:r>
                  <a:rPr lang="en-US" sz="1600" baseline="0" dirty="0" err="1" smtClean="0"/>
                  <a:t>ms</a:t>
                </a:r>
                <a:r>
                  <a:rPr lang="en-US" sz="1600" baseline="0" dirty="0"/>
                  <a:t>)</a:t>
                </a:r>
                <a:endParaRPr lang="en-US" sz="1600" dirty="0"/>
              </a:p>
            </c:rich>
          </c:tx>
          <c:overlay val="0"/>
        </c:title>
        <c:numFmt formatCode="General" sourceLinked="1"/>
        <c:majorTickMark val="out"/>
        <c:minorTickMark val="none"/>
        <c:tickLblPos val="nextTo"/>
        <c:txPr>
          <a:bodyPr/>
          <a:lstStyle/>
          <a:p>
            <a:pPr>
              <a:defRPr sz="1600"/>
            </a:pPr>
            <a:endParaRPr lang="en-US"/>
          </a:p>
        </c:txPr>
        <c:crossAx val="-1191075232"/>
        <c:crosses val="autoZero"/>
        <c:crossBetween val="between"/>
      </c:valAx>
    </c:plotArea>
    <c:legend>
      <c:legendPos val="r"/>
      <c:layout>
        <c:manualLayout>
          <c:xMode val="edge"/>
          <c:yMode val="edge"/>
          <c:x val="0.40564804929044879"/>
          <c:y val="3.2389221663319173E-2"/>
          <c:w val="0.18239338197132135"/>
          <c:h val="0.20472218766107961"/>
        </c:manualLayout>
      </c:layout>
      <c:overlay val="0"/>
      <c:txPr>
        <a:bodyPr/>
        <a:lstStyle/>
        <a:p>
          <a:pPr>
            <a:defRPr sz="12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B050"/>
            </a:solidFill>
            <a:ln>
              <a:solidFill>
                <a:schemeClr val="tx1"/>
              </a:solidFill>
            </a:ln>
          </c:spPr>
          <c:invertIfNegative val="0"/>
          <c:errBars>
            <c:errBarType val="both"/>
            <c:errValType val="cust"/>
            <c:noEndCap val="0"/>
            <c:plus>
              <c:numRef>
                <c:f>Sheet1!$A$29:$C$29</c:f>
                <c:numCache>
                  <c:formatCode>General</c:formatCode>
                  <c:ptCount val="3"/>
                  <c:pt idx="0">
                    <c:v>2.0206599581984726E-2</c:v>
                  </c:pt>
                  <c:pt idx="1">
                    <c:v>8.8151384939016506E-3</c:v>
                  </c:pt>
                  <c:pt idx="2">
                    <c:v>1.2721111062586698E-2</c:v>
                  </c:pt>
                </c:numCache>
              </c:numRef>
            </c:plus>
            <c:minus>
              <c:numRef>
                <c:f>Sheet1!$A$29:$C$29</c:f>
                <c:numCache>
                  <c:formatCode>General</c:formatCode>
                  <c:ptCount val="3"/>
                  <c:pt idx="0">
                    <c:v>2.0206599581984726E-2</c:v>
                  </c:pt>
                  <c:pt idx="1">
                    <c:v>8.8151384939016506E-3</c:v>
                  </c:pt>
                  <c:pt idx="2">
                    <c:v>1.2721111062586698E-2</c:v>
                  </c:pt>
                </c:numCache>
              </c:numRef>
            </c:minus>
          </c:errBars>
          <c:cat>
            <c:strLit>
              <c:ptCount val="3"/>
              <c:pt idx="0">
                <c:v>Subordinate</c:v>
              </c:pt>
              <c:pt idx="1">
                <c:v> Basic</c:v>
              </c:pt>
              <c:pt idx="2">
                <c:v> Superordinate</c:v>
              </c:pt>
            </c:strLit>
          </c:cat>
          <c:val>
            <c:numRef>
              <c:f>Sheet1!$A$27:$C$27</c:f>
              <c:numCache>
                <c:formatCode>General</c:formatCode>
                <c:ptCount val="3"/>
                <c:pt idx="0">
                  <c:v>0.30080000000000001</c:v>
                </c:pt>
                <c:pt idx="1">
                  <c:v>0.25520000000000004</c:v>
                </c:pt>
                <c:pt idx="2">
                  <c:v>0.19960000000000006</c:v>
                </c:pt>
              </c:numCache>
            </c:numRef>
          </c:val>
        </c:ser>
        <c:dLbls>
          <c:showLegendKey val="0"/>
          <c:showVal val="0"/>
          <c:showCatName val="0"/>
          <c:showSerName val="0"/>
          <c:showPercent val="0"/>
          <c:showBubbleSize val="0"/>
        </c:dLbls>
        <c:gapWidth val="150"/>
        <c:axId val="-1200867056"/>
        <c:axId val="-1200870320"/>
      </c:barChart>
      <c:catAx>
        <c:axId val="-1200867056"/>
        <c:scaling>
          <c:orientation val="minMax"/>
        </c:scaling>
        <c:delete val="0"/>
        <c:axPos val="b"/>
        <c:title>
          <c:tx>
            <c:rich>
              <a:bodyPr/>
              <a:lstStyle/>
              <a:p>
                <a:pPr>
                  <a:defRPr sz="1800"/>
                </a:pPr>
                <a:r>
                  <a:rPr lang="en-US" sz="1800"/>
                  <a:t>Cue</a:t>
                </a:r>
              </a:p>
            </c:rich>
          </c:tx>
          <c:overlay val="0"/>
        </c:title>
        <c:numFmt formatCode="General" sourceLinked="0"/>
        <c:majorTickMark val="out"/>
        <c:minorTickMark val="none"/>
        <c:tickLblPos val="nextTo"/>
        <c:txPr>
          <a:bodyPr/>
          <a:lstStyle/>
          <a:p>
            <a:pPr>
              <a:defRPr sz="1800"/>
            </a:pPr>
            <a:endParaRPr lang="en-US"/>
          </a:p>
        </c:txPr>
        <c:crossAx val="-1200870320"/>
        <c:crosses val="autoZero"/>
        <c:auto val="1"/>
        <c:lblAlgn val="ctr"/>
        <c:lblOffset val="100"/>
        <c:noMultiLvlLbl val="0"/>
      </c:catAx>
      <c:valAx>
        <c:axId val="-1200870320"/>
        <c:scaling>
          <c:orientation val="minMax"/>
        </c:scaling>
        <c:delete val="0"/>
        <c:axPos val="l"/>
        <c:title>
          <c:tx>
            <c:rich>
              <a:bodyPr rot="0" vert="horz"/>
              <a:lstStyle/>
              <a:p>
                <a:pPr>
                  <a:defRPr sz="1800"/>
                </a:pPr>
                <a:r>
                  <a:rPr lang="en-US" sz="1800" dirty="0"/>
                  <a:t>Proportion </a:t>
                </a:r>
                <a:endParaRPr lang="en-US" sz="1800" dirty="0" smtClean="0"/>
              </a:p>
              <a:p>
                <a:pPr>
                  <a:defRPr sz="1800"/>
                </a:pPr>
                <a:r>
                  <a:rPr lang="en-US" sz="1800" dirty="0" smtClean="0"/>
                  <a:t>of Immediate Target Fixations</a:t>
                </a:r>
                <a:endParaRPr lang="en-US" sz="1800" dirty="0"/>
              </a:p>
            </c:rich>
          </c:tx>
          <c:overlay val="0"/>
        </c:title>
        <c:numFmt formatCode="General" sourceLinked="1"/>
        <c:majorTickMark val="out"/>
        <c:minorTickMark val="none"/>
        <c:tickLblPos val="nextTo"/>
        <c:txPr>
          <a:bodyPr/>
          <a:lstStyle/>
          <a:p>
            <a:pPr>
              <a:defRPr sz="1800"/>
            </a:pPr>
            <a:endParaRPr lang="en-US"/>
          </a:p>
        </c:txPr>
        <c:crossAx val="-120086705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B050"/>
            </a:solidFill>
            <a:ln>
              <a:solidFill>
                <a:schemeClr val="tx1"/>
              </a:solidFill>
            </a:ln>
          </c:spPr>
          <c:invertIfNegative val="0"/>
          <c:errBars>
            <c:errBarType val="both"/>
            <c:errValType val="cust"/>
            <c:noEndCap val="0"/>
            <c:plus>
              <c:numRef>
                <c:f>Sheet3!$A$4:$C$4</c:f>
                <c:numCache>
                  <c:formatCode>General</c:formatCode>
                  <c:ptCount val="3"/>
                  <c:pt idx="0">
                    <c:v>67.146447258602379</c:v>
                  </c:pt>
                  <c:pt idx="1">
                    <c:v>65.768449306928261</c:v>
                  </c:pt>
                  <c:pt idx="2">
                    <c:v>95.22650806596728</c:v>
                  </c:pt>
                </c:numCache>
              </c:numRef>
            </c:plus>
            <c:minus>
              <c:numRef>
                <c:f>Sheet3!$A$4:$C$4</c:f>
                <c:numCache>
                  <c:formatCode>General</c:formatCode>
                  <c:ptCount val="3"/>
                  <c:pt idx="0">
                    <c:v>67.146447258602379</c:v>
                  </c:pt>
                  <c:pt idx="1">
                    <c:v>65.768449306928261</c:v>
                  </c:pt>
                  <c:pt idx="2">
                    <c:v>95.22650806596728</c:v>
                  </c:pt>
                </c:numCache>
              </c:numRef>
            </c:minus>
          </c:errBars>
          <c:cat>
            <c:strLit>
              <c:ptCount val="3"/>
              <c:pt idx="0">
                <c:v>Subordinate</c:v>
              </c:pt>
              <c:pt idx="1">
                <c:v> Basic</c:v>
              </c:pt>
              <c:pt idx="2">
                <c:v> Superordinate</c:v>
              </c:pt>
            </c:strLit>
          </c:cat>
          <c:val>
            <c:numRef>
              <c:f>Sheet3!$A$2:$C$2</c:f>
              <c:numCache>
                <c:formatCode>General</c:formatCode>
                <c:ptCount val="3"/>
                <c:pt idx="0">
                  <c:v>1173.2379491393915</c:v>
                </c:pt>
                <c:pt idx="1">
                  <c:v>978.68947473839717</c:v>
                </c:pt>
                <c:pt idx="2">
                  <c:v>1267.5958291739005</c:v>
                </c:pt>
              </c:numCache>
            </c:numRef>
          </c:val>
        </c:ser>
        <c:dLbls>
          <c:showLegendKey val="0"/>
          <c:showVal val="0"/>
          <c:showCatName val="0"/>
          <c:showSerName val="0"/>
          <c:showPercent val="0"/>
          <c:showBubbleSize val="0"/>
        </c:dLbls>
        <c:gapWidth val="150"/>
        <c:axId val="-1200868688"/>
        <c:axId val="-1200875760"/>
      </c:barChart>
      <c:catAx>
        <c:axId val="-1200868688"/>
        <c:scaling>
          <c:orientation val="minMax"/>
        </c:scaling>
        <c:delete val="0"/>
        <c:axPos val="b"/>
        <c:title>
          <c:tx>
            <c:rich>
              <a:bodyPr/>
              <a:lstStyle/>
              <a:p>
                <a:pPr>
                  <a:defRPr sz="1800"/>
                </a:pPr>
                <a:r>
                  <a:rPr lang="en-US" sz="1800"/>
                  <a:t>Cue</a:t>
                </a:r>
              </a:p>
            </c:rich>
          </c:tx>
          <c:overlay val="0"/>
        </c:title>
        <c:numFmt formatCode="General" sourceLinked="0"/>
        <c:majorTickMark val="out"/>
        <c:minorTickMark val="none"/>
        <c:tickLblPos val="nextTo"/>
        <c:txPr>
          <a:bodyPr/>
          <a:lstStyle/>
          <a:p>
            <a:pPr>
              <a:defRPr sz="1800"/>
            </a:pPr>
            <a:endParaRPr lang="en-US"/>
          </a:p>
        </c:txPr>
        <c:crossAx val="-1200875760"/>
        <c:crosses val="autoZero"/>
        <c:auto val="1"/>
        <c:lblAlgn val="ctr"/>
        <c:lblOffset val="100"/>
        <c:noMultiLvlLbl val="0"/>
      </c:catAx>
      <c:valAx>
        <c:axId val="-1200875760"/>
        <c:scaling>
          <c:orientation val="minMax"/>
          <c:max val="1400"/>
          <c:min val="600"/>
        </c:scaling>
        <c:delete val="0"/>
        <c:axPos val="l"/>
        <c:title>
          <c:tx>
            <c:rich>
              <a:bodyPr rot="0" vert="horz"/>
              <a:lstStyle/>
              <a:p>
                <a:pPr>
                  <a:defRPr sz="1800"/>
                </a:pPr>
                <a:r>
                  <a:rPr lang="en-US" sz="1800"/>
                  <a:t>Verification Time (ms)</a:t>
                </a:r>
              </a:p>
            </c:rich>
          </c:tx>
          <c:overlay val="0"/>
        </c:title>
        <c:numFmt formatCode="General" sourceLinked="1"/>
        <c:majorTickMark val="out"/>
        <c:minorTickMark val="none"/>
        <c:tickLblPos val="nextTo"/>
        <c:txPr>
          <a:bodyPr/>
          <a:lstStyle/>
          <a:p>
            <a:pPr>
              <a:defRPr sz="1800"/>
            </a:pPr>
            <a:endParaRPr lang="en-US"/>
          </a:p>
        </c:txPr>
        <c:crossAx val="-120086868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Specificity</c:v>
          </c:tx>
          <c:spPr>
            <a:solidFill>
              <a:srgbClr val="0070C0"/>
            </a:solidFill>
            <a:ln>
              <a:solidFill>
                <a:sysClr val="windowText" lastClr="000000"/>
              </a:solidFill>
            </a:ln>
            <a:effectLst/>
          </c:spPr>
          <c:invertIfNegative val="0"/>
          <c:cat>
            <c:strLit>
              <c:ptCount val="3"/>
              <c:pt idx="0">
                <c:v>Subordinate</c:v>
              </c:pt>
              <c:pt idx="1">
                <c:v> Basic</c:v>
              </c:pt>
              <c:pt idx="2">
                <c:v> Superordinate</c:v>
              </c:pt>
            </c:strLit>
          </c:cat>
          <c:val>
            <c:numRef>
              <c:f>Sheet1!$A$1:$A$3</c:f>
              <c:numCache>
                <c:formatCode>General</c:formatCode>
                <c:ptCount val="3"/>
                <c:pt idx="0">
                  <c:v>125</c:v>
                </c:pt>
                <c:pt idx="1">
                  <c:v>75</c:v>
                </c:pt>
                <c:pt idx="2">
                  <c:v>30</c:v>
                </c:pt>
              </c:numCache>
            </c:numRef>
          </c:val>
        </c:ser>
        <c:ser>
          <c:idx val="1"/>
          <c:order val="1"/>
          <c:tx>
            <c:v>Distinctiveness</c:v>
          </c:tx>
          <c:spPr>
            <a:solidFill>
              <a:srgbClr val="BFEDC4"/>
            </a:solidFill>
            <a:ln>
              <a:solidFill>
                <a:schemeClr val="tx1"/>
              </a:solidFill>
            </a:ln>
            <a:effectLst/>
          </c:spPr>
          <c:invertIfNegative val="0"/>
          <c:cat>
            <c:strLit>
              <c:ptCount val="3"/>
              <c:pt idx="0">
                <c:v>Subordinate</c:v>
              </c:pt>
              <c:pt idx="1">
                <c:v> Basic</c:v>
              </c:pt>
              <c:pt idx="2">
                <c:v> Superordinate</c:v>
              </c:pt>
            </c:strLit>
          </c:cat>
          <c:val>
            <c:numRef>
              <c:f>Sheet1!$B$1:$B$3</c:f>
              <c:numCache>
                <c:formatCode>General</c:formatCode>
                <c:ptCount val="3"/>
                <c:pt idx="0">
                  <c:v>30</c:v>
                </c:pt>
                <c:pt idx="1">
                  <c:v>75</c:v>
                </c:pt>
                <c:pt idx="2">
                  <c:v>125</c:v>
                </c:pt>
              </c:numCache>
            </c:numRef>
          </c:val>
        </c:ser>
        <c:dLbls>
          <c:showLegendKey val="0"/>
          <c:showVal val="0"/>
          <c:showCatName val="0"/>
          <c:showSerName val="0"/>
          <c:showPercent val="0"/>
          <c:showBubbleSize val="0"/>
        </c:dLbls>
        <c:gapWidth val="219"/>
        <c:overlap val="-27"/>
        <c:axId val="-1200861072"/>
        <c:axId val="-1200864880"/>
      </c:barChart>
      <c:catAx>
        <c:axId val="-120086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0864880"/>
        <c:crosses val="autoZero"/>
        <c:auto val="1"/>
        <c:lblAlgn val="ctr"/>
        <c:lblOffset val="100"/>
        <c:noMultiLvlLbl val="0"/>
      </c:catAx>
      <c:valAx>
        <c:axId val="-120086488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00861072"/>
        <c:crosses val="autoZero"/>
        <c:crossBetween val="between"/>
      </c:valAx>
      <c:spPr>
        <a:noFill/>
        <a:ln>
          <a:noFill/>
        </a:ln>
        <a:effectLst/>
      </c:spPr>
    </c:plotArea>
    <c:legend>
      <c:legendPos val="b"/>
      <c:layout>
        <c:manualLayout>
          <c:xMode val="edge"/>
          <c:yMode val="edge"/>
          <c:x val="0.31522244094488189"/>
          <c:y val="0.18113371245261012"/>
          <c:w val="0.37122900262467184"/>
          <c:h val="7.812554680664918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585049365932928E-2"/>
          <c:y val="2.8865071341972106E-2"/>
          <c:w val="0.8466087289416292"/>
          <c:h val="0.87944523360495763"/>
        </c:manualLayout>
      </c:layout>
      <c:barChart>
        <c:barDir val="col"/>
        <c:grouping val="clustered"/>
        <c:varyColors val="0"/>
        <c:ser>
          <c:idx val="0"/>
          <c:order val="0"/>
          <c:tx>
            <c:strRef>
              <c:f>Sheet1!$V$1</c:f>
              <c:strCache>
                <c:ptCount val="1"/>
                <c:pt idx="0">
                  <c:v>Number of CCFs</c:v>
                </c:pt>
              </c:strCache>
            </c:strRef>
          </c:tx>
          <c:spPr>
            <a:solidFill>
              <a:srgbClr val="9999FF"/>
            </a:solidFill>
            <a:ln>
              <a:solidFill>
                <a:schemeClr val="tx1"/>
              </a:solidFill>
            </a:ln>
            <a:effectLst/>
          </c:spPr>
          <c:invertIfNegative val="0"/>
          <c:errBars>
            <c:errBarType val="both"/>
            <c:errValType val="cust"/>
            <c:noEndCap val="0"/>
            <c:plus>
              <c:numRef>
                <c:f>Sheet1!$A$59:$C$59</c:f>
                <c:numCache>
                  <c:formatCode>General</c:formatCode>
                  <c:ptCount val="3"/>
                  <c:pt idx="0">
                    <c:v>5.1836472049275981</c:v>
                  </c:pt>
                  <c:pt idx="1">
                    <c:v>8.9964831786278214</c:v>
                  </c:pt>
                  <c:pt idx="2">
                    <c:v>6.8541641843967138</c:v>
                  </c:pt>
                </c:numCache>
              </c:numRef>
            </c:plus>
            <c:minus>
              <c:numRef>
                <c:f>Sheet1!$A$59:$C$59</c:f>
                <c:numCache>
                  <c:formatCode>General</c:formatCode>
                  <c:ptCount val="3"/>
                  <c:pt idx="0">
                    <c:v>5.1836472049275981</c:v>
                  </c:pt>
                  <c:pt idx="1">
                    <c:v>8.9964831786278214</c:v>
                  </c:pt>
                  <c:pt idx="2">
                    <c:v>6.8541641843967138</c:v>
                  </c:pt>
                </c:numCache>
              </c:numRef>
            </c:minus>
            <c:spPr>
              <a:noFill/>
              <a:ln w="9525" cap="flat" cmpd="sng" algn="ctr">
                <a:solidFill>
                  <a:schemeClr val="tx1">
                    <a:lumMod val="65000"/>
                    <a:lumOff val="35000"/>
                  </a:schemeClr>
                </a:solidFill>
                <a:round/>
              </a:ln>
              <a:effectLst/>
            </c:spPr>
          </c:errBars>
          <c:cat>
            <c:strRef>
              <c:f>Sheet1!$U$2:$U$4</c:f>
              <c:strCache>
                <c:ptCount val="3"/>
                <c:pt idx="0">
                  <c:v>Subordinate</c:v>
                </c:pt>
                <c:pt idx="1">
                  <c:v>Basic</c:v>
                </c:pt>
                <c:pt idx="2">
                  <c:v>Superordinate</c:v>
                </c:pt>
              </c:strCache>
            </c:strRef>
          </c:cat>
          <c:val>
            <c:numRef>
              <c:f>Sheet1!$V$2:$V$4</c:f>
              <c:numCache>
                <c:formatCode>General</c:formatCode>
                <c:ptCount val="3"/>
                <c:pt idx="0">
                  <c:v>77.083333333333329</c:v>
                </c:pt>
                <c:pt idx="1">
                  <c:v>72.1875</c:v>
                </c:pt>
                <c:pt idx="2">
                  <c:v>65.75</c:v>
                </c:pt>
              </c:numCache>
            </c:numRef>
          </c:val>
        </c:ser>
        <c:ser>
          <c:idx val="1"/>
          <c:order val="1"/>
          <c:tx>
            <c:strRef>
              <c:f>Sheet1!$W$1</c:f>
              <c:strCache>
                <c:ptCount val="1"/>
              </c:strCache>
            </c:strRef>
          </c:tx>
          <c:spPr>
            <a:solidFill>
              <a:schemeClr val="accent2"/>
            </a:solidFill>
            <a:ln>
              <a:noFill/>
            </a:ln>
            <a:effectLst/>
          </c:spPr>
          <c:invertIfNegative val="0"/>
          <c:cat>
            <c:strRef>
              <c:f>Sheet1!$U$2:$U$4</c:f>
              <c:strCache>
                <c:ptCount val="3"/>
                <c:pt idx="0">
                  <c:v>Subordinate</c:v>
                </c:pt>
                <c:pt idx="1">
                  <c:v>Basic</c:v>
                </c:pt>
                <c:pt idx="2">
                  <c:v>Superordinate</c:v>
                </c:pt>
              </c:strCache>
            </c:strRef>
          </c:cat>
          <c:val>
            <c:numRef>
              <c:f>Sheet1!$W$2:$W$4</c:f>
              <c:numCache>
                <c:formatCode>General</c:formatCode>
                <c:ptCount val="3"/>
              </c:numCache>
            </c:numRef>
          </c:val>
        </c:ser>
        <c:dLbls>
          <c:showLegendKey val="0"/>
          <c:showVal val="0"/>
          <c:showCatName val="0"/>
          <c:showSerName val="0"/>
          <c:showPercent val="0"/>
          <c:showBubbleSize val="0"/>
        </c:dLbls>
        <c:gapWidth val="150"/>
        <c:axId val="-1200874672"/>
        <c:axId val="-1200862160"/>
      </c:barChart>
      <c:barChart>
        <c:barDir val="col"/>
        <c:grouping val="clustered"/>
        <c:varyColors val="0"/>
        <c:ser>
          <c:idx val="2"/>
          <c:order val="2"/>
          <c:tx>
            <c:strRef>
              <c:f>Sheet1!$X$1</c:f>
              <c:strCache>
                <c:ptCount val="1"/>
              </c:strCache>
            </c:strRef>
          </c:tx>
          <c:spPr>
            <a:solidFill>
              <a:schemeClr val="accent3"/>
            </a:solidFill>
            <a:ln>
              <a:noFill/>
            </a:ln>
            <a:effectLst/>
          </c:spPr>
          <c:invertIfNegative val="0"/>
          <c:cat>
            <c:strRef>
              <c:f>Sheet1!$U$2:$U$4</c:f>
              <c:strCache>
                <c:ptCount val="3"/>
                <c:pt idx="0">
                  <c:v>Subordinate</c:v>
                </c:pt>
                <c:pt idx="1">
                  <c:v>Basic</c:v>
                </c:pt>
                <c:pt idx="2">
                  <c:v>Superordinate</c:v>
                </c:pt>
              </c:strCache>
            </c:strRef>
          </c:cat>
          <c:val>
            <c:numRef>
              <c:f>Sheet1!$X$2:$X$4</c:f>
              <c:numCache>
                <c:formatCode>General</c:formatCode>
                <c:ptCount val="3"/>
              </c:numCache>
            </c:numRef>
          </c:val>
        </c:ser>
        <c:dLbls>
          <c:showLegendKey val="0"/>
          <c:showVal val="0"/>
          <c:showCatName val="0"/>
          <c:showSerName val="0"/>
          <c:showPercent val="0"/>
          <c:showBubbleSize val="0"/>
        </c:dLbls>
        <c:gapWidth val="219"/>
        <c:overlap val="-27"/>
        <c:axId val="-1200861616"/>
        <c:axId val="-1200872496"/>
      </c:barChart>
      <c:catAx>
        <c:axId val="-1200874672"/>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200862160"/>
        <c:crosses val="autoZero"/>
        <c:auto val="1"/>
        <c:lblAlgn val="ctr"/>
        <c:lblOffset val="100"/>
        <c:noMultiLvlLbl val="0"/>
      </c:catAx>
      <c:valAx>
        <c:axId val="-1200862160"/>
        <c:scaling>
          <c:orientation val="minMax"/>
          <c:min val="55"/>
        </c:scaling>
        <c:delete val="0"/>
        <c:axPos val="l"/>
        <c:numFmt formatCode="General" sourceLinked="1"/>
        <c:majorTickMark val="in"/>
        <c:minorTickMark val="none"/>
        <c:tickLblPos val="nextTo"/>
        <c:spPr>
          <a:noFill/>
          <a:ln w="12700">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200874672"/>
        <c:crosses val="autoZero"/>
        <c:crossBetween val="between"/>
      </c:valAx>
      <c:valAx>
        <c:axId val="-1200872496"/>
        <c:scaling>
          <c:orientation val="minMax"/>
          <c:max val="0.65000000000000013"/>
          <c:min val="0.45"/>
        </c:scaling>
        <c:delete val="0"/>
        <c:axPos val="r"/>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200861616"/>
        <c:crosses val="max"/>
        <c:crossBetween val="between"/>
        <c:majorUnit val="5.000000000000001E-2"/>
      </c:valAx>
      <c:catAx>
        <c:axId val="-1200861616"/>
        <c:scaling>
          <c:orientation val="minMax"/>
        </c:scaling>
        <c:delete val="1"/>
        <c:axPos val="b"/>
        <c:numFmt formatCode="General" sourceLinked="1"/>
        <c:majorTickMark val="out"/>
        <c:minorTickMark val="none"/>
        <c:tickLblPos val="nextTo"/>
        <c:crossAx val="-1200872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585049365932928E-2"/>
          <c:y val="2.8865071341972106E-2"/>
          <c:w val="0.8466087289416292"/>
          <c:h val="0.87944523360495763"/>
        </c:manualLayout>
      </c:layout>
      <c:barChart>
        <c:barDir val="col"/>
        <c:grouping val="clustered"/>
        <c:varyColors val="0"/>
        <c:ser>
          <c:idx val="0"/>
          <c:order val="0"/>
          <c:tx>
            <c:strRef>
              <c:f>Sheet1!$V$1</c:f>
              <c:strCache>
                <c:ptCount val="1"/>
                <c:pt idx="0">
                  <c:v>Number of CCFs</c:v>
                </c:pt>
              </c:strCache>
            </c:strRef>
          </c:tx>
          <c:spPr>
            <a:solidFill>
              <a:srgbClr val="9999FF"/>
            </a:solidFill>
            <a:ln>
              <a:solidFill>
                <a:schemeClr val="tx1"/>
              </a:solidFill>
            </a:ln>
            <a:effectLst/>
          </c:spPr>
          <c:invertIfNegative val="0"/>
          <c:errBars>
            <c:errBarType val="both"/>
            <c:errValType val="cust"/>
            <c:noEndCap val="0"/>
            <c:plus>
              <c:numRef>
                <c:f>Sheet1!$A$59:$C$59</c:f>
                <c:numCache>
                  <c:formatCode>General</c:formatCode>
                  <c:ptCount val="3"/>
                  <c:pt idx="0">
                    <c:v>5.1836472049275981</c:v>
                  </c:pt>
                  <c:pt idx="1">
                    <c:v>8.9964831786278214</c:v>
                  </c:pt>
                  <c:pt idx="2">
                    <c:v>6.8541641843967138</c:v>
                  </c:pt>
                </c:numCache>
              </c:numRef>
            </c:plus>
            <c:minus>
              <c:numRef>
                <c:f>Sheet1!$A$59:$C$59</c:f>
                <c:numCache>
                  <c:formatCode>General</c:formatCode>
                  <c:ptCount val="3"/>
                  <c:pt idx="0">
                    <c:v>5.1836472049275981</c:v>
                  </c:pt>
                  <c:pt idx="1">
                    <c:v>8.9964831786278214</c:v>
                  </c:pt>
                  <c:pt idx="2">
                    <c:v>6.8541641843967138</c:v>
                  </c:pt>
                </c:numCache>
              </c:numRef>
            </c:minus>
            <c:spPr>
              <a:noFill/>
              <a:ln w="9525" cap="flat" cmpd="sng" algn="ctr">
                <a:solidFill>
                  <a:schemeClr val="tx1">
                    <a:lumMod val="65000"/>
                    <a:lumOff val="35000"/>
                  </a:schemeClr>
                </a:solidFill>
                <a:round/>
              </a:ln>
              <a:effectLst/>
            </c:spPr>
          </c:errBars>
          <c:cat>
            <c:strRef>
              <c:f>Sheet1!$U$2:$U$4</c:f>
              <c:strCache>
                <c:ptCount val="3"/>
                <c:pt idx="0">
                  <c:v>Subordinate</c:v>
                </c:pt>
                <c:pt idx="1">
                  <c:v>Basic</c:v>
                </c:pt>
                <c:pt idx="2">
                  <c:v>Superordinate</c:v>
                </c:pt>
              </c:strCache>
            </c:strRef>
          </c:cat>
          <c:val>
            <c:numRef>
              <c:f>Sheet1!$V$2:$V$4</c:f>
              <c:numCache>
                <c:formatCode>General</c:formatCode>
                <c:ptCount val="3"/>
                <c:pt idx="0">
                  <c:v>77.083333333333329</c:v>
                </c:pt>
                <c:pt idx="1">
                  <c:v>72.1875</c:v>
                </c:pt>
                <c:pt idx="2">
                  <c:v>65.75</c:v>
                </c:pt>
              </c:numCache>
            </c:numRef>
          </c:val>
        </c:ser>
        <c:ser>
          <c:idx val="1"/>
          <c:order val="1"/>
          <c:tx>
            <c:strRef>
              <c:f>Sheet1!$W$1</c:f>
              <c:strCache>
                <c:ptCount val="1"/>
              </c:strCache>
            </c:strRef>
          </c:tx>
          <c:spPr>
            <a:solidFill>
              <a:schemeClr val="accent2"/>
            </a:solidFill>
            <a:ln>
              <a:noFill/>
            </a:ln>
            <a:effectLst/>
          </c:spPr>
          <c:invertIfNegative val="0"/>
          <c:cat>
            <c:strRef>
              <c:f>Sheet1!$U$2:$U$4</c:f>
              <c:strCache>
                <c:ptCount val="3"/>
                <c:pt idx="0">
                  <c:v>Subordinate</c:v>
                </c:pt>
                <c:pt idx="1">
                  <c:v>Basic</c:v>
                </c:pt>
                <c:pt idx="2">
                  <c:v>Superordinate</c:v>
                </c:pt>
              </c:strCache>
            </c:strRef>
          </c:cat>
          <c:val>
            <c:numRef>
              <c:f>Sheet1!$W$2:$W$4</c:f>
              <c:numCache>
                <c:formatCode>General</c:formatCode>
                <c:ptCount val="3"/>
              </c:numCache>
            </c:numRef>
          </c:val>
        </c:ser>
        <c:dLbls>
          <c:showLegendKey val="0"/>
          <c:showVal val="0"/>
          <c:showCatName val="0"/>
          <c:showSerName val="0"/>
          <c:showPercent val="0"/>
          <c:showBubbleSize val="0"/>
        </c:dLbls>
        <c:gapWidth val="150"/>
        <c:axId val="-1191073056"/>
        <c:axId val="-1191075776"/>
      </c:barChart>
      <c:barChart>
        <c:barDir val="col"/>
        <c:grouping val="clustered"/>
        <c:varyColors val="0"/>
        <c:ser>
          <c:idx val="2"/>
          <c:order val="2"/>
          <c:tx>
            <c:strRef>
              <c:f>Sheet1!$X$1</c:f>
              <c:strCache>
                <c:ptCount val="1"/>
              </c:strCache>
            </c:strRef>
          </c:tx>
          <c:spPr>
            <a:solidFill>
              <a:schemeClr val="accent3"/>
            </a:solidFill>
            <a:ln>
              <a:noFill/>
            </a:ln>
            <a:effectLst/>
          </c:spPr>
          <c:invertIfNegative val="0"/>
          <c:cat>
            <c:strRef>
              <c:f>Sheet1!$U$2:$U$4</c:f>
              <c:strCache>
                <c:ptCount val="3"/>
                <c:pt idx="0">
                  <c:v>Subordinate</c:v>
                </c:pt>
                <c:pt idx="1">
                  <c:v>Basic</c:v>
                </c:pt>
                <c:pt idx="2">
                  <c:v>Superordinate</c:v>
                </c:pt>
              </c:strCache>
            </c:strRef>
          </c:cat>
          <c:val>
            <c:numRef>
              <c:f>Sheet1!$X$2:$X$4</c:f>
              <c:numCache>
                <c:formatCode>General</c:formatCode>
                <c:ptCount val="3"/>
              </c:numCache>
            </c:numRef>
          </c:val>
        </c:ser>
        <c:ser>
          <c:idx val="3"/>
          <c:order val="3"/>
          <c:tx>
            <c:strRef>
              <c:f>Sheet1!$Y$1</c:f>
              <c:strCache>
                <c:ptCount val="1"/>
                <c:pt idx="0">
                  <c:v>Sibling Distance</c:v>
                </c:pt>
              </c:strCache>
            </c:strRef>
          </c:tx>
          <c:spPr>
            <a:solidFill>
              <a:srgbClr val="BBE0E3"/>
            </a:solidFill>
            <a:ln>
              <a:solidFill>
                <a:schemeClr val="tx1"/>
              </a:solidFill>
            </a:ln>
            <a:effectLst/>
          </c:spPr>
          <c:invertIfNegative val="0"/>
          <c:errBars>
            <c:errBarType val="both"/>
            <c:errValType val="cust"/>
            <c:noEndCap val="0"/>
            <c:plus>
              <c:numRef>
                <c:f>Sheet1!$Q$9:$S$9</c:f>
                <c:numCache>
                  <c:formatCode>General</c:formatCode>
                  <c:ptCount val="3"/>
                  <c:pt idx="0">
                    <c:v>2.7301132262829944E-2</c:v>
                  </c:pt>
                  <c:pt idx="1">
                    <c:v>1.6131804995344244E-2</c:v>
                  </c:pt>
                </c:numCache>
              </c:numRef>
            </c:plus>
            <c:minus>
              <c:numRef>
                <c:f>Sheet1!$Q$9:$S$9</c:f>
                <c:numCache>
                  <c:formatCode>General</c:formatCode>
                  <c:ptCount val="3"/>
                  <c:pt idx="0">
                    <c:v>2.7301132262829944E-2</c:v>
                  </c:pt>
                  <c:pt idx="1">
                    <c:v>1.6131804995344244E-2</c:v>
                  </c:pt>
                </c:numCache>
              </c:numRef>
            </c:minus>
            <c:spPr>
              <a:noFill/>
              <a:ln w="9525" cap="flat" cmpd="sng" algn="ctr">
                <a:solidFill>
                  <a:schemeClr val="tx1">
                    <a:lumMod val="65000"/>
                    <a:lumOff val="35000"/>
                  </a:schemeClr>
                </a:solidFill>
                <a:round/>
              </a:ln>
              <a:effectLst/>
            </c:spPr>
          </c:errBars>
          <c:cat>
            <c:strRef>
              <c:f>Sheet1!$U$2:$U$4</c:f>
              <c:strCache>
                <c:ptCount val="3"/>
                <c:pt idx="0">
                  <c:v>Subordinate</c:v>
                </c:pt>
                <c:pt idx="1">
                  <c:v>Basic</c:v>
                </c:pt>
                <c:pt idx="2">
                  <c:v>Superordinate</c:v>
                </c:pt>
              </c:strCache>
            </c:strRef>
          </c:cat>
          <c:val>
            <c:numRef>
              <c:f>Sheet1!$Y$2:$Y$4</c:f>
              <c:numCache>
                <c:formatCode>General</c:formatCode>
                <c:ptCount val="3"/>
                <c:pt idx="0">
                  <c:v>0.50690999999999997</c:v>
                </c:pt>
                <c:pt idx="1">
                  <c:v>0.5267827049599727</c:v>
                </c:pt>
                <c:pt idx="2">
                  <c:v>0.60045374067384005</c:v>
                </c:pt>
              </c:numCache>
            </c:numRef>
          </c:val>
        </c:ser>
        <c:dLbls>
          <c:showLegendKey val="0"/>
          <c:showVal val="0"/>
          <c:showCatName val="0"/>
          <c:showSerName val="0"/>
          <c:showPercent val="0"/>
          <c:showBubbleSize val="0"/>
        </c:dLbls>
        <c:gapWidth val="150"/>
        <c:axId val="-1191077952"/>
        <c:axId val="-1191067072"/>
      </c:barChart>
      <c:catAx>
        <c:axId val="-1191073056"/>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91075776"/>
        <c:crosses val="autoZero"/>
        <c:auto val="1"/>
        <c:lblAlgn val="ctr"/>
        <c:lblOffset val="100"/>
        <c:noMultiLvlLbl val="0"/>
      </c:catAx>
      <c:valAx>
        <c:axId val="-1191075776"/>
        <c:scaling>
          <c:orientation val="minMax"/>
          <c:min val="55"/>
        </c:scaling>
        <c:delete val="0"/>
        <c:axPos val="l"/>
        <c:numFmt formatCode="General" sourceLinked="1"/>
        <c:majorTickMark val="in"/>
        <c:minorTickMark val="none"/>
        <c:tickLblPos val="nextTo"/>
        <c:spPr>
          <a:noFill/>
          <a:ln w="12700">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91073056"/>
        <c:crosses val="autoZero"/>
        <c:crossBetween val="between"/>
      </c:valAx>
      <c:valAx>
        <c:axId val="-1191067072"/>
        <c:scaling>
          <c:orientation val="minMax"/>
          <c:max val="0.65000000000000013"/>
          <c:min val="0.45"/>
        </c:scaling>
        <c:delete val="0"/>
        <c:axPos val="r"/>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Cambria" panose="02040503050406030204" pitchFamily="18" charset="0"/>
                <a:ea typeface="+mn-ea"/>
                <a:cs typeface="+mn-cs"/>
              </a:defRPr>
            </a:pPr>
            <a:endParaRPr lang="en-US"/>
          </a:p>
        </c:txPr>
        <c:crossAx val="-1191077952"/>
        <c:crosses val="max"/>
        <c:crossBetween val="between"/>
        <c:majorUnit val="5.000000000000001E-2"/>
      </c:valAx>
      <c:catAx>
        <c:axId val="-1191077952"/>
        <c:scaling>
          <c:orientation val="minMax"/>
        </c:scaling>
        <c:delete val="1"/>
        <c:axPos val="b"/>
        <c:numFmt formatCode="General" sourceLinked="1"/>
        <c:majorTickMark val="out"/>
        <c:minorTickMark val="none"/>
        <c:tickLblPos val="nextTo"/>
        <c:crossAx val="-11910670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Behavioral</c:v>
          </c:tx>
          <c:spPr>
            <a:solidFill>
              <a:srgbClr val="00B050"/>
            </a:solidFill>
            <a:ln>
              <a:solidFill>
                <a:schemeClr val="tx1"/>
              </a:solidFill>
            </a:ln>
          </c:spPr>
          <c:invertIfNegative val="0"/>
          <c:errBars>
            <c:errBarType val="both"/>
            <c:errValType val="cust"/>
            <c:noEndCap val="0"/>
            <c:plus>
              <c:numRef>
                <c:f>Sheet1!$F$73:$H$73</c:f>
                <c:numCache>
                  <c:formatCode>General</c:formatCode>
                  <c:ptCount val="3"/>
                  <c:pt idx="0">
                    <c:v>44.941311943671856</c:v>
                  </c:pt>
                  <c:pt idx="1">
                    <c:v>45.854961032264143</c:v>
                  </c:pt>
                  <c:pt idx="2">
                    <c:v>89.700809765265845</c:v>
                  </c:pt>
                </c:numCache>
              </c:numRef>
            </c:plus>
            <c:minus>
              <c:numRef>
                <c:f>Sheet1!$F$73:$H$73</c:f>
                <c:numCache>
                  <c:formatCode>General</c:formatCode>
                  <c:ptCount val="3"/>
                  <c:pt idx="0">
                    <c:v>44.941311943671856</c:v>
                  </c:pt>
                  <c:pt idx="1">
                    <c:v>45.854961032264143</c:v>
                  </c:pt>
                  <c:pt idx="2">
                    <c:v>89.700809765265845</c:v>
                  </c:pt>
                </c:numCache>
              </c:numRef>
            </c:minus>
          </c:errBars>
          <c:cat>
            <c:strLit>
              <c:ptCount val="3"/>
              <c:pt idx="0">
                <c:v>Subordinate</c:v>
              </c:pt>
              <c:pt idx="1">
                <c:v>Basic</c:v>
              </c:pt>
              <c:pt idx="2">
                <c:v>Superordinate</c:v>
              </c:pt>
            </c:strLit>
          </c:cat>
          <c:val>
            <c:numRef>
              <c:f>Sheet1!$H$56:$J$56</c:f>
              <c:numCache>
                <c:formatCode>General</c:formatCode>
                <c:ptCount val="3"/>
                <c:pt idx="0">
                  <c:v>649.45100000000002</c:v>
                </c:pt>
                <c:pt idx="1">
                  <c:v>687.93290000000002</c:v>
                </c:pt>
                <c:pt idx="2">
                  <c:v>765.46130000000005</c:v>
                </c:pt>
              </c:numCache>
            </c:numRef>
          </c:val>
        </c:ser>
        <c:ser>
          <c:idx val="1"/>
          <c:order val="1"/>
          <c:tx>
            <c:v>Model</c:v>
          </c:tx>
          <c:spPr>
            <a:solidFill>
              <a:schemeClr val="accent4">
                <a:lumMod val="75000"/>
              </a:schemeClr>
            </a:solidFill>
            <a:ln>
              <a:solidFill>
                <a:schemeClr val="tx1"/>
              </a:solidFill>
            </a:ln>
          </c:spPr>
          <c:invertIfNegative val="0"/>
          <c:cat>
            <c:strLit>
              <c:ptCount val="3"/>
              <c:pt idx="0">
                <c:v>Subordinate</c:v>
              </c:pt>
              <c:pt idx="1">
                <c:v>Basic</c:v>
              </c:pt>
              <c:pt idx="2">
                <c:v>Superordinate</c:v>
              </c:pt>
            </c:strLit>
          </c:cat>
          <c:val>
            <c:numRef>
              <c:f>Sheet1!$H$55:$J$55</c:f>
              <c:numCache>
                <c:formatCode>General</c:formatCode>
                <c:ptCount val="3"/>
                <c:pt idx="0">
                  <c:v>646.5933</c:v>
                </c:pt>
                <c:pt idx="1">
                  <c:v>692.64509999999996</c:v>
                </c:pt>
                <c:pt idx="2">
                  <c:v>763.60680000000002</c:v>
                </c:pt>
              </c:numCache>
            </c:numRef>
          </c:val>
        </c:ser>
        <c:dLbls>
          <c:showLegendKey val="0"/>
          <c:showVal val="0"/>
          <c:showCatName val="0"/>
          <c:showSerName val="0"/>
          <c:showPercent val="0"/>
          <c:showBubbleSize val="0"/>
        </c:dLbls>
        <c:gapWidth val="150"/>
        <c:overlap val="-15"/>
        <c:axId val="-1191081216"/>
        <c:axId val="-1191078496"/>
      </c:barChart>
      <c:catAx>
        <c:axId val="-1191081216"/>
        <c:scaling>
          <c:orientation val="minMax"/>
        </c:scaling>
        <c:delete val="0"/>
        <c:axPos val="b"/>
        <c:title>
          <c:tx>
            <c:rich>
              <a:bodyPr/>
              <a:lstStyle/>
              <a:p>
                <a:pPr>
                  <a:defRPr sz="1600"/>
                </a:pPr>
                <a:r>
                  <a:rPr lang="en-US" sz="1600" dirty="0" smtClean="0"/>
                  <a:t>Level in Category Hierarchy</a:t>
                </a:r>
                <a:endParaRPr lang="en-US" sz="1600" dirty="0"/>
              </a:p>
            </c:rich>
          </c:tx>
          <c:overlay val="0"/>
        </c:title>
        <c:numFmt formatCode="General" sourceLinked="0"/>
        <c:majorTickMark val="none"/>
        <c:minorTickMark val="none"/>
        <c:tickLblPos val="nextTo"/>
        <c:txPr>
          <a:bodyPr/>
          <a:lstStyle/>
          <a:p>
            <a:pPr>
              <a:defRPr sz="1000"/>
            </a:pPr>
            <a:endParaRPr lang="en-US"/>
          </a:p>
        </c:txPr>
        <c:crossAx val="-1191078496"/>
        <c:crosses val="autoZero"/>
        <c:auto val="1"/>
        <c:lblAlgn val="ctr"/>
        <c:lblOffset val="100"/>
        <c:noMultiLvlLbl val="0"/>
      </c:catAx>
      <c:valAx>
        <c:axId val="-1191078496"/>
        <c:scaling>
          <c:orientation val="minMax"/>
          <c:max val="900"/>
          <c:min val="550"/>
        </c:scaling>
        <c:delete val="0"/>
        <c:axPos val="l"/>
        <c:title>
          <c:tx>
            <c:rich>
              <a:bodyPr rot="-5400000" vert="horz"/>
              <a:lstStyle/>
              <a:p>
                <a:pPr>
                  <a:defRPr sz="1600"/>
                </a:pPr>
                <a:r>
                  <a:rPr lang="en-US" sz="1600" dirty="0"/>
                  <a:t>Time</a:t>
                </a:r>
                <a:r>
                  <a:rPr lang="en-US" sz="1600" baseline="0" dirty="0"/>
                  <a:t> to </a:t>
                </a:r>
                <a:r>
                  <a:rPr lang="en-US" sz="1600" baseline="0" dirty="0" smtClean="0"/>
                  <a:t>Target (</a:t>
                </a:r>
                <a:r>
                  <a:rPr lang="en-US" sz="1600" baseline="0" dirty="0" err="1" smtClean="0"/>
                  <a:t>ms</a:t>
                </a:r>
                <a:r>
                  <a:rPr lang="en-US" sz="1600" baseline="0" dirty="0"/>
                  <a:t>)</a:t>
                </a:r>
                <a:endParaRPr lang="en-US" sz="1600" dirty="0"/>
              </a:p>
            </c:rich>
          </c:tx>
          <c:overlay val="0"/>
        </c:title>
        <c:numFmt formatCode="General" sourceLinked="1"/>
        <c:majorTickMark val="out"/>
        <c:minorTickMark val="none"/>
        <c:tickLblPos val="nextTo"/>
        <c:txPr>
          <a:bodyPr/>
          <a:lstStyle/>
          <a:p>
            <a:pPr>
              <a:defRPr sz="1600"/>
            </a:pPr>
            <a:endParaRPr lang="en-US"/>
          </a:p>
        </c:txPr>
        <c:crossAx val="-1191081216"/>
        <c:crosses val="autoZero"/>
        <c:crossBetween val="between"/>
      </c:valAx>
    </c:plotArea>
    <c:legend>
      <c:legendPos val="r"/>
      <c:overlay val="0"/>
      <c:txPr>
        <a:bodyPr/>
        <a:lstStyle/>
        <a:p>
          <a:pPr>
            <a:defRPr sz="1200"/>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Behavioral</c:v>
          </c:tx>
          <c:spPr>
            <a:solidFill>
              <a:srgbClr val="00B050"/>
            </a:solidFill>
            <a:ln>
              <a:solidFill>
                <a:schemeClr val="tx1"/>
              </a:solidFill>
            </a:ln>
          </c:spPr>
          <c:invertIfNegative val="0"/>
          <c:errBars>
            <c:errBarType val="both"/>
            <c:errValType val="cust"/>
            <c:noEndCap val="0"/>
            <c:plus>
              <c:numRef>
                <c:f>Sheet1!$H$66:$J$66</c:f>
                <c:numCache>
                  <c:formatCode>General</c:formatCode>
                  <c:ptCount val="3"/>
                  <c:pt idx="0">
                    <c:v>3.7385000000000002E-2</c:v>
                  </c:pt>
                  <c:pt idx="1">
                    <c:v>2.6769000000000015E-2</c:v>
                  </c:pt>
                  <c:pt idx="2">
                    <c:v>2.9615000000000002E-2</c:v>
                  </c:pt>
                </c:numCache>
              </c:numRef>
            </c:plus>
            <c:minus>
              <c:numRef>
                <c:f>Sheet1!$H$65:$J$65</c:f>
                <c:numCache>
                  <c:formatCode>General</c:formatCode>
                  <c:ptCount val="3"/>
                  <c:pt idx="0">
                    <c:v>3.6615000000000009E-2</c:v>
                  </c:pt>
                  <c:pt idx="1">
                    <c:v>2.6231000000000004E-2</c:v>
                  </c:pt>
                  <c:pt idx="2">
                    <c:v>2.9384999999999994E-2</c:v>
                  </c:pt>
                </c:numCache>
              </c:numRef>
            </c:minus>
          </c:errBars>
          <c:cat>
            <c:strLit>
              <c:ptCount val="3"/>
              <c:pt idx="0">
                <c:v>Subordinate</c:v>
              </c:pt>
              <c:pt idx="1">
                <c:v>Basic</c:v>
              </c:pt>
              <c:pt idx="2">
                <c:v>Superordinate</c:v>
              </c:pt>
            </c:strLit>
          </c:cat>
          <c:val>
            <c:numRef>
              <c:f>Sheet1!$H$61:$J$61</c:f>
              <c:numCache>
                <c:formatCode>General</c:formatCode>
                <c:ptCount val="3"/>
                <c:pt idx="0">
                  <c:v>0.28461500000000001</c:v>
                </c:pt>
                <c:pt idx="1">
                  <c:v>0.204231</c:v>
                </c:pt>
                <c:pt idx="2">
                  <c:v>0.165385</c:v>
                </c:pt>
              </c:numCache>
            </c:numRef>
          </c:val>
        </c:ser>
        <c:ser>
          <c:idx val="1"/>
          <c:order val="1"/>
          <c:tx>
            <c:v>Model</c:v>
          </c:tx>
          <c:spPr>
            <a:solidFill>
              <a:schemeClr val="accent4">
                <a:lumMod val="75000"/>
              </a:schemeClr>
            </a:solidFill>
            <a:ln>
              <a:solidFill>
                <a:schemeClr val="tx1"/>
              </a:solidFill>
            </a:ln>
          </c:spPr>
          <c:invertIfNegative val="0"/>
          <c:cat>
            <c:strLit>
              <c:ptCount val="3"/>
              <c:pt idx="0">
                <c:v>Subordinate</c:v>
              </c:pt>
              <c:pt idx="1">
                <c:v>Basic</c:v>
              </c:pt>
              <c:pt idx="2">
                <c:v>Superordinate</c:v>
              </c:pt>
            </c:strLit>
          </c:cat>
          <c:val>
            <c:numRef>
              <c:f>Sheet1!$H$60:$J$60</c:f>
              <c:numCache>
                <c:formatCode>General</c:formatCode>
                <c:ptCount val="3"/>
                <c:pt idx="0">
                  <c:v>0.2737</c:v>
                </c:pt>
                <c:pt idx="1">
                  <c:v>0.22339999999999999</c:v>
                </c:pt>
                <c:pt idx="2">
                  <c:v>0.15709999999999999</c:v>
                </c:pt>
              </c:numCache>
            </c:numRef>
          </c:val>
        </c:ser>
        <c:dLbls>
          <c:showLegendKey val="0"/>
          <c:showVal val="0"/>
          <c:showCatName val="0"/>
          <c:showSerName val="0"/>
          <c:showPercent val="0"/>
          <c:showBubbleSize val="0"/>
        </c:dLbls>
        <c:gapWidth val="150"/>
        <c:overlap val="-15"/>
        <c:axId val="-1191070880"/>
        <c:axId val="-1191071968"/>
      </c:barChart>
      <c:catAx>
        <c:axId val="-1191070880"/>
        <c:scaling>
          <c:orientation val="minMax"/>
        </c:scaling>
        <c:delete val="0"/>
        <c:axPos val="b"/>
        <c:title>
          <c:tx>
            <c:rich>
              <a:bodyPr/>
              <a:lstStyle/>
              <a:p>
                <a:pPr>
                  <a:defRPr sz="1600"/>
                </a:pPr>
                <a:r>
                  <a:rPr lang="en-US" sz="1600" dirty="0" smtClean="0"/>
                  <a:t>Level</a:t>
                </a:r>
                <a:r>
                  <a:rPr lang="en-US" sz="1600" baseline="0" dirty="0" smtClean="0"/>
                  <a:t> of Category Hierarchy</a:t>
                </a:r>
                <a:endParaRPr lang="en-US" sz="1600" dirty="0"/>
              </a:p>
            </c:rich>
          </c:tx>
          <c:layout>
            <c:manualLayout>
              <c:xMode val="edge"/>
              <c:yMode val="edge"/>
              <c:x val="0.30979356831629418"/>
              <c:y val="0.91973714922761507"/>
            </c:manualLayout>
          </c:layout>
          <c:overlay val="0"/>
        </c:title>
        <c:numFmt formatCode="General" sourceLinked="0"/>
        <c:majorTickMark val="none"/>
        <c:minorTickMark val="none"/>
        <c:tickLblPos val="nextTo"/>
        <c:txPr>
          <a:bodyPr/>
          <a:lstStyle/>
          <a:p>
            <a:pPr>
              <a:defRPr sz="1200"/>
            </a:pPr>
            <a:endParaRPr lang="en-US"/>
          </a:p>
        </c:txPr>
        <c:crossAx val="-1191071968"/>
        <c:crosses val="autoZero"/>
        <c:auto val="1"/>
        <c:lblAlgn val="ctr"/>
        <c:lblOffset val="100"/>
        <c:noMultiLvlLbl val="0"/>
      </c:catAx>
      <c:valAx>
        <c:axId val="-1191071968"/>
        <c:scaling>
          <c:orientation val="minMax"/>
          <c:min val="0.1"/>
        </c:scaling>
        <c:delete val="0"/>
        <c:axPos val="l"/>
        <c:title>
          <c:tx>
            <c:rich>
              <a:bodyPr/>
              <a:lstStyle/>
              <a:p>
                <a:pPr>
                  <a:defRPr sz="1600"/>
                </a:pPr>
                <a:r>
                  <a:rPr lang="en-US" sz="1600" dirty="0" smtClean="0"/>
                  <a:t>Proportion of Immediate Target Fixations</a:t>
                </a:r>
                <a:endParaRPr lang="en-US" sz="1600" dirty="0"/>
              </a:p>
            </c:rich>
          </c:tx>
          <c:overlay val="0"/>
        </c:title>
        <c:numFmt formatCode="General" sourceLinked="1"/>
        <c:majorTickMark val="out"/>
        <c:minorTickMark val="none"/>
        <c:tickLblPos val="nextTo"/>
        <c:txPr>
          <a:bodyPr/>
          <a:lstStyle/>
          <a:p>
            <a:pPr>
              <a:defRPr sz="1600"/>
            </a:pPr>
            <a:endParaRPr lang="en-US"/>
          </a:p>
        </c:txPr>
        <c:crossAx val="-1191070880"/>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Behavioral</c:v>
          </c:tx>
          <c:spPr>
            <a:solidFill>
              <a:srgbClr val="00B050"/>
            </a:solidFill>
            <a:ln>
              <a:solidFill>
                <a:schemeClr val="tx1"/>
              </a:solidFill>
            </a:ln>
          </c:spPr>
          <c:invertIfNegative val="0"/>
          <c:errBars>
            <c:errBarType val="both"/>
            <c:errValType val="cust"/>
            <c:noEndCap val="0"/>
            <c:plus>
              <c:numLit>
                <c:formatCode>General</c:formatCode>
                <c:ptCount val="3"/>
                <c:pt idx="0">
                  <c:v>82.209090000000003</c:v>
                </c:pt>
                <c:pt idx="1">
                  <c:v>56.833640000000003</c:v>
                </c:pt>
                <c:pt idx="2">
                  <c:v>60.919879999999999</c:v>
                </c:pt>
              </c:numLit>
            </c:plus>
            <c:minus>
              <c:numLit>
                <c:formatCode>General</c:formatCode>
                <c:ptCount val="3"/>
                <c:pt idx="0">
                  <c:v>82.209090000000003</c:v>
                </c:pt>
                <c:pt idx="1">
                  <c:v>56.833640000000003</c:v>
                </c:pt>
                <c:pt idx="2">
                  <c:v>60.919879999999999</c:v>
                </c:pt>
              </c:numLit>
            </c:minus>
          </c:errBars>
          <c:cat>
            <c:strLit>
              <c:ptCount val="3"/>
              <c:pt idx="0">
                <c:v>Subordinate</c:v>
              </c:pt>
              <c:pt idx="1">
                <c:v>Basic</c:v>
              </c:pt>
              <c:pt idx="2">
                <c:v>Superordinate</c:v>
              </c:pt>
            </c:strLit>
          </c:cat>
          <c:val>
            <c:numRef>
              <c:f>Sheet1!$F$53:$H$53</c:f>
              <c:numCache>
                <c:formatCode>General</c:formatCode>
                <c:ptCount val="3"/>
                <c:pt idx="0">
                  <c:v>1171.8920000000001</c:v>
                </c:pt>
                <c:pt idx="1">
                  <c:v>962.02099999999996</c:v>
                </c:pt>
                <c:pt idx="2">
                  <c:v>1250.194</c:v>
                </c:pt>
              </c:numCache>
            </c:numRef>
          </c:val>
        </c:ser>
        <c:ser>
          <c:idx val="2"/>
          <c:order val="1"/>
          <c:tx>
            <c:v>Control</c:v>
          </c:tx>
          <c:spPr>
            <a:ln>
              <a:solidFill>
                <a:schemeClr val="tx1"/>
              </a:solidFill>
            </a:ln>
          </c:spPr>
          <c:invertIfNegative val="0"/>
          <c:val>
            <c:numRef>
              <c:f>Sheet1!$E$74:$G$74</c:f>
              <c:numCache>
                <c:formatCode>General</c:formatCode>
                <c:ptCount val="3"/>
                <c:pt idx="0">
                  <c:v>1235.5</c:v>
                </c:pt>
                <c:pt idx="1">
                  <c:v>1024.9000000000001</c:v>
                </c:pt>
                <c:pt idx="2">
                  <c:v>1126.8</c:v>
                </c:pt>
              </c:numCache>
            </c:numRef>
          </c:val>
        </c:ser>
        <c:ser>
          <c:idx val="1"/>
          <c:order val="2"/>
          <c:tx>
            <c:v>Model</c:v>
          </c:tx>
          <c:spPr>
            <a:solidFill>
              <a:schemeClr val="accent4">
                <a:lumMod val="75000"/>
              </a:schemeClr>
            </a:solidFill>
            <a:ln>
              <a:solidFill>
                <a:schemeClr val="tx1"/>
              </a:solidFill>
            </a:ln>
          </c:spPr>
          <c:invertIfNegative val="0"/>
          <c:cat>
            <c:strLit>
              <c:ptCount val="3"/>
              <c:pt idx="0">
                <c:v>Subordinate</c:v>
              </c:pt>
              <c:pt idx="1">
                <c:v>Basic</c:v>
              </c:pt>
              <c:pt idx="2">
                <c:v>Superordinate</c:v>
              </c:pt>
            </c:strLit>
          </c:cat>
          <c:val>
            <c:numRef>
              <c:f>Sheet1!$F$56:$H$56</c:f>
              <c:numCache>
                <c:formatCode>General</c:formatCode>
                <c:ptCount val="3"/>
                <c:pt idx="0">
                  <c:v>1170.3708799999995</c:v>
                </c:pt>
                <c:pt idx="1">
                  <c:v>961.0652799999998</c:v>
                </c:pt>
                <c:pt idx="2">
                  <c:v>1249.3801599999997</c:v>
                </c:pt>
              </c:numCache>
            </c:numRef>
          </c:val>
        </c:ser>
        <c:dLbls>
          <c:showLegendKey val="0"/>
          <c:showVal val="0"/>
          <c:showCatName val="0"/>
          <c:showSerName val="0"/>
          <c:showPercent val="0"/>
          <c:showBubbleSize val="0"/>
        </c:dLbls>
        <c:gapWidth val="150"/>
        <c:overlap val="-15"/>
        <c:axId val="-1191081760"/>
        <c:axId val="-1191080672"/>
      </c:barChart>
      <c:catAx>
        <c:axId val="-1191081760"/>
        <c:scaling>
          <c:orientation val="minMax"/>
        </c:scaling>
        <c:delete val="0"/>
        <c:axPos val="b"/>
        <c:title>
          <c:tx>
            <c:rich>
              <a:bodyPr/>
              <a:lstStyle/>
              <a:p>
                <a:pPr>
                  <a:defRPr/>
                </a:pPr>
                <a:r>
                  <a:rPr lang="en-US" sz="1600" dirty="0" smtClean="0"/>
                  <a:t>Level in Category Hierarchy</a:t>
                </a:r>
                <a:endParaRPr lang="en-US" sz="1600" dirty="0"/>
              </a:p>
            </c:rich>
          </c:tx>
          <c:overlay val="0"/>
        </c:title>
        <c:numFmt formatCode="General" sourceLinked="1"/>
        <c:majorTickMark val="none"/>
        <c:minorTickMark val="none"/>
        <c:tickLblPos val="nextTo"/>
        <c:txPr>
          <a:bodyPr/>
          <a:lstStyle/>
          <a:p>
            <a:pPr>
              <a:defRPr sz="1200"/>
            </a:pPr>
            <a:endParaRPr lang="en-US"/>
          </a:p>
        </c:txPr>
        <c:crossAx val="-1191080672"/>
        <c:crosses val="autoZero"/>
        <c:auto val="1"/>
        <c:lblAlgn val="ctr"/>
        <c:lblOffset val="100"/>
        <c:noMultiLvlLbl val="0"/>
      </c:catAx>
      <c:valAx>
        <c:axId val="-1191080672"/>
        <c:scaling>
          <c:orientation val="minMax"/>
          <c:min val="800"/>
        </c:scaling>
        <c:delete val="0"/>
        <c:axPos val="l"/>
        <c:title>
          <c:tx>
            <c:rich>
              <a:bodyPr/>
              <a:lstStyle/>
              <a:p>
                <a:pPr>
                  <a:defRPr sz="1600"/>
                </a:pPr>
                <a:r>
                  <a:rPr lang="en-US" sz="1600" dirty="0" smtClean="0"/>
                  <a:t>Verification Time </a:t>
                </a:r>
                <a:r>
                  <a:rPr lang="en-US" sz="1600" baseline="0" dirty="0" smtClean="0"/>
                  <a:t>(</a:t>
                </a:r>
                <a:r>
                  <a:rPr lang="en-US" sz="1600" baseline="0" dirty="0" err="1" smtClean="0"/>
                  <a:t>ms</a:t>
                </a:r>
                <a:r>
                  <a:rPr lang="en-US" sz="1600" baseline="0" dirty="0"/>
                  <a:t>)</a:t>
                </a:r>
                <a:endParaRPr lang="en-US" sz="1600" dirty="0"/>
              </a:p>
            </c:rich>
          </c:tx>
          <c:overlay val="0"/>
        </c:title>
        <c:numFmt formatCode="General" sourceLinked="1"/>
        <c:majorTickMark val="out"/>
        <c:minorTickMark val="none"/>
        <c:tickLblPos val="nextTo"/>
        <c:txPr>
          <a:bodyPr/>
          <a:lstStyle/>
          <a:p>
            <a:pPr>
              <a:defRPr sz="1600"/>
            </a:pPr>
            <a:endParaRPr lang="en-US"/>
          </a:p>
        </c:txPr>
        <c:crossAx val="-1191081760"/>
        <c:crosses val="autoZero"/>
        <c:crossBetween val="between"/>
      </c:valAx>
    </c:plotArea>
    <c:legend>
      <c:legendPos val="r"/>
      <c:legendEntry>
        <c:idx val="1"/>
        <c:delete val="1"/>
      </c:legendEntry>
      <c:layout>
        <c:manualLayout>
          <c:xMode val="edge"/>
          <c:yMode val="edge"/>
          <c:x val="0.40564804929044879"/>
          <c:y val="3.2389221663319173E-2"/>
          <c:w val="0.18239338197132135"/>
          <c:h val="0.20472218766107961"/>
        </c:manualLayout>
      </c:layout>
      <c:overlay val="0"/>
      <c:txPr>
        <a:bodyPr/>
        <a:lstStyle/>
        <a:p>
          <a:pPr>
            <a:defRPr sz="1200"/>
          </a:pPr>
          <a:endParaRPr lang="en-US"/>
        </a:p>
      </c:txPr>
    </c:legend>
    <c:plotVisOnly val="1"/>
    <c:dispBlanksAs val="gap"/>
    <c:showDLblsOverMax val="0"/>
  </c:chart>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425135-E4C3-4225-AB46-6B3EFEBA256F}" type="doc">
      <dgm:prSet loTypeId="urn:diagrams.loki3.com/BracketList+Icon" loCatId="list" qsTypeId="urn:microsoft.com/office/officeart/2005/8/quickstyle/simple5" qsCatId="simple" csTypeId="urn:microsoft.com/office/officeart/2005/8/colors/colorful5" csCatId="colorful" phldr="1"/>
      <dgm:spPr/>
      <dgm:t>
        <a:bodyPr/>
        <a:lstStyle/>
        <a:p>
          <a:endParaRPr lang="en-US"/>
        </a:p>
      </dgm:t>
    </dgm:pt>
    <dgm:pt modelId="{CD016C85-665C-4C72-8F89-31FF2CEFD336}">
      <dgm:prSet phldrT="[Text]"/>
      <dgm:spPr/>
      <dgm:t>
        <a:bodyPr/>
        <a:lstStyle/>
        <a:p>
          <a:r>
            <a:rPr lang="en-US" dirty="0" smtClean="0"/>
            <a:t> Mammal</a:t>
          </a:r>
        </a:p>
      </dgm:t>
    </dgm:pt>
    <dgm:pt modelId="{0C62DBF9-622F-4E99-AF43-6A07246B7282}" type="parTrans" cxnId="{60A40D9E-0094-430E-BAD4-62AD8AF982DA}">
      <dgm:prSet/>
      <dgm:spPr/>
      <dgm:t>
        <a:bodyPr/>
        <a:lstStyle/>
        <a:p>
          <a:endParaRPr lang="en-US"/>
        </a:p>
      </dgm:t>
    </dgm:pt>
    <dgm:pt modelId="{E4FCA3AE-144C-4FD1-9819-F9918A79AFA9}" type="sibTrans" cxnId="{60A40D9E-0094-430E-BAD4-62AD8AF982DA}">
      <dgm:prSet/>
      <dgm:spPr/>
      <dgm:t>
        <a:bodyPr/>
        <a:lstStyle/>
        <a:p>
          <a:endParaRPr lang="en-US"/>
        </a:p>
      </dgm:t>
    </dgm:pt>
    <dgm:pt modelId="{624DB8E1-40BA-4F26-B198-25D2EC23B3B4}">
      <dgm:prSet phldrT="[Text]"/>
      <dgm:spPr/>
      <dgm:t>
        <a:bodyPr/>
        <a:lstStyle/>
        <a:p>
          <a:r>
            <a:rPr lang="en-US" dirty="0" smtClean="0"/>
            <a:t>Superordinate</a:t>
          </a:r>
          <a:endParaRPr lang="en-US" dirty="0"/>
        </a:p>
      </dgm:t>
    </dgm:pt>
    <dgm:pt modelId="{C28D00D1-9D44-46A5-B0D8-2E8CEACED4FA}" type="parTrans" cxnId="{3D6F68C8-64D4-47B0-8207-6ACD9661A870}">
      <dgm:prSet/>
      <dgm:spPr/>
      <dgm:t>
        <a:bodyPr/>
        <a:lstStyle/>
        <a:p>
          <a:endParaRPr lang="en-US"/>
        </a:p>
      </dgm:t>
    </dgm:pt>
    <dgm:pt modelId="{0ACB6B83-EAF1-49F5-9EBD-C98450959B1E}" type="sibTrans" cxnId="{3D6F68C8-64D4-47B0-8207-6ACD9661A870}">
      <dgm:prSet/>
      <dgm:spPr/>
      <dgm:t>
        <a:bodyPr/>
        <a:lstStyle/>
        <a:p>
          <a:endParaRPr lang="en-US"/>
        </a:p>
      </dgm:t>
    </dgm:pt>
    <dgm:pt modelId="{C70EAED0-DEFD-470E-A7C5-DBEFBCD6796C}">
      <dgm:prSet phldrT="[Text]"/>
      <dgm:spPr/>
      <dgm:t>
        <a:bodyPr/>
        <a:lstStyle/>
        <a:p>
          <a:r>
            <a:rPr lang="en-US" dirty="0" smtClean="0"/>
            <a:t> Dog</a:t>
          </a:r>
          <a:endParaRPr lang="en-US" dirty="0"/>
        </a:p>
      </dgm:t>
    </dgm:pt>
    <dgm:pt modelId="{0BA46C77-747D-4CF0-83BD-F9767301F087}" type="parTrans" cxnId="{50E1E44B-AD10-4532-88D1-D0842A121BBD}">
      <dgm:prSet/>
      <dgm:spPr/>
      <dgm:t>
        <a:bodyPr/>
        <a:lstStyle/>
        <a:p>
          <a:endParaRPr lang="en-US"/>
        </a:p>
      </dgm:t>
    </dgm:pt>
    <dgm:pt modelId="{7FB678F0-4D53-4F05-B617-96DA19354D66}" type="sibTrans" cxnId="{50E1E44B-AD10-4532-88D1-D0842A121BBD}">
      <dgm:prSet/>
      <dgm:spPr/>
      <dgm:t>
        <a:bodyPr/>
        <a:lstStyle/>
        <a:p>
          <a:endParaRPr lang="en-US"/>
        </a:p>
      </dgm:t>
    </dgm:pt>
    <dgm:pt modelId="{ADFF723E-088E-40FE-A688-6E493003ED83}">
      <dgm:prSet phldrT="[Text]"/>
      <dgm:spPr/>
      <dgm:t>
        <a:bodyPr/>
        <a:lstStyle/>
        <a:p>
          <a:r>
            <a:rPr lang="en-US" dirty="0" smtClean="0"/>
            <a:t>Basic</a:t>
          </a:r>
          <a:endParaRPr lang="en-US" dirty="0"/>
        </a:p>
      </dgm:t>
    </dgm:pt>
    <dgm:pt modelId="{592FCE61-E84A-46EE-927A-28362B4EDEE9}" type="parTrans" cxnId="{AFE1CD59-BB72-482B-9FB4-A055C5B24075}">
      <dgm:prSet/>
      <dgm:spPr/>
      <dgm:t>
        <a:bodyPr/>
        <a:lstStyle/>
        <a:p>
          <a:endParaRPr lang="en-US"/>
        </a:p>
      </dgm:t>
    </dgm:pt>
    <dgm:pt modelId="{F7C66EB2-32CC-4CBC-AB0A-DF873B8EE2D2}" type="sibTrans" cxnId="{AFE1CD59-BB72-482B-9FB4-A055C5B24075}">
      <dgm:prSet/>
      <dgm:spPr/>
      <dgm:t>
        <a:bodyPr/>
        <a:lstStyle/>
        <a:p>
          <a:endParaRPr lang="en-US"/>
        </a:p>
      </dgm:t>
    </dgm:pt>
    <dgm:pt modelId="{3CDB52B1-D9F8-445D-AD99-3B7A5F133799}">
      <dgm:prSet phldrT="[Text]"/>
      <dgm:spPr/>
      <dgm:t>
        <a:bodyPr/>
        <a:lstStyle/>
        <a:p>
          <a:r>
            <a:rPr lang="en-US" dirty="0" smtClean="0"/>
            <a:t>Subordinate</a:t>
          </a:r>
          <a:endParaRPr lang="en-US" dirty="0"/>
        </a:p>
      </dgm:t>
    </dgm:pt>
    <dgm:pt modelId="{589FB624-208A-42A2-8411-169692D9B5DC}" type="parTrans" cxnId="{062EED5C-006D-4ED8-8ABD-CC1BCAA6081F}">
      <dgm:prSet/>
      <dgm:spPr/>
      <dgm:t>
        <a:bodyPr/>
        <a:lstStyle/>
        <a:p>
          <a:endParaRPr lang="en-US"/>
        </a:p>
      </dgm:t>
    </dgm:pt>
    <dgm:pt modelId="{8BD793DD-3FDE-4E26-AC77-C90111647E54}" type="sibTrans" cxnId="{062EED5C-006D-4ED8-8ABD-CC1BCAA6081F}">
      <dgm:prSet/>
      <dgm:spPr/>
      <dgm:t>
        <a:bodyPr/>
        <a:lstStyle/>
        <a:p>
          <a:endParaRPr lang="en-US"/>
        </a:p>
      </dgm:t>
    </dgm:pt>
    <dgm:pt modelId="{3DD31F09-57B1-405E-BD1C-79A238226CD5}">
      <dgm:prSet phldrT="[Text]"/>
      <dgm:spPr/>
      <dgm:t>
        <a:bodyPr/>
        <a:lstStyle/>
        <a:p>
          <a:r>
            <a:rPr lang="en-US" dirty="0" smtClean="0"/>
            <a:t>Golden</a:t>
          </a:r>
        </a:p>
      </dgm:t>
    </dgm:pt>
    <dgm:pt modelId="{06831D49-3697-4AEF-B42E-83A1C723C1E3}" type="parTrans" cxnId="{C40F5806-7C51-4836-A1D6-A85D6B847231}">
      <dgm:prSet/>
      <dgm:spPr/>
      <dgm:t>
        <a:bodyPr/>
        <a:lstStyle/>
        <a:p>
          <a:endParaRPr lang="en-US"/>
        </a:p>
      </dgm:t>
    </dgm:pt>
    <dgm:pt modelId="{B46B08B7-97DA-43E5-9581-69F582D9120F}" type="sibTrans" cxnId="{C40F5806-7C51-4836-A1D6-A85D6B847231}">
      <dgm:prSet/>
      <dgm:spPr/>
      <dgm:t>
        <a:bodyPr/>
        <a:lstStyle/>
        <a:p>
          <a:endParaRPr lang="en-US"/>
        </a:p>
      </dgm:t>
    </dgm:pt>
    <dgm:pt modelId="{F4F548E3-9334-4195-89E0-C0EF011D7474}" type="pres">
      <dgm:prSet presAssocID="{AB425135-E4C3-4225-AB46-6B3EFEBA256F}" presName="Name0" presStyleCnt="0">
        <dgm:presLayoutVars>
          <dgm:dir/>
          <dgm:animLvl val="lvl"/>
          <dgm:resizeHandles val="exact"/>
        </dgm:presLayoutVars>
      </dgm:prSet>
      <dgm:spPr/>
      <dgm:t>
        <a:bodyPr/>
        <a:lstStyle/>
        <a:p>
          <a:endParaRPr lang="en-US"/>
        </a:p>
      </dgm:t>
    </dgm:pt>
    <dgm:pt modelId="{F628195B-42BE-4E2B-9E63-9560B865CFF3}" type="pres">
      <dgm:prSet presAssocID="{CD016C85-665C-4C72-8F89-31FF2CEFD336}" presName="linNode" presStyleCnt="0"/>
      <dgm:spPr/>
    </dgm:pt>
    <dgm:pt modelId="{DBBF5F99-7D73-4493-ADC4-8721E55C008E}" type="pres">
      <dgm:prSet presAssocID="{CD016C85-665C-4C72-8F89-31FF2CEFD336}" presName="parTx" presStyleLbl="revTx" presStyleIdx="0" presStyleCnt="3" custLinFactX="175500" custLinFactNeighborX="200000" custLinFactNeighborY="2716">
        <dgm:presLayoutVars>
          <dgm:chMax val="1"/>
          <dgm:bulletEnabled val="1"/>
        </dgm:presLayoutVars>
      </dgm:prSet>
      <dgm:spPr/>
      <dgm:t>
        <a:bodyPr/>
        <a:lstStyle/>
        <a:p>
          <a:endParaRPr lang="en-US"/>
        </a:p>
      </dgm:t>
    </dgm:pt>
    <dgm:pt modelId="{CEF1BA79-E4ED-495C-86F3-545BFC238AF7}" type="pres">
      <dgm:prSet presAssocID="{CD016C85-665C-4C72-8F89-31FF2CEFD336}" presName="bracket" presStyleLbl="parChTrans1D1" presStyleIdx="0" presStyleCnt="3" custAng="10800000" custScaleX="48162" custLinFactX="449174" custLinFactNeighborX="500000" custLinFactNeighborY="2173"/>
      <dgm:spPr/>
    </dgm:pt>
    <dgm:pt modelId="{DFC2AB2E-9BB1-4B2A-AC86-3BA82E396AEA}" type="pres">
      <dgm:prSet presAssocID="{CD016C85-665C-4C72-8F89-31FF2CEFD336}" presName="spH" presStyleCnt="0"/>
      <dgm:spPr/>
    </dgm:pt>
    <dgm:pt modelId="{EE70BEA7-653F-4EB0-82B6-DC6968CCDAB1}" type="pres">
      <dgm:prSet presAssocID="{CD016C85-665C-4C72-8F89-31FF2CEFD336}" presName="desTx" presStyleLbl="node1" presStyleIdx="0" presStyleCnt="3" custScaleX="45535" custLinFactX="-2599" custLinFactNeighborX="-100000" custLinFactNeighborY="-3262">
        <dgm:presLayoutVars>
          <dgm:bulletEnabled val="1"/>
        </dgm:presLayoutVars>
      </dgm:prSet>
      <dgm:spPr/>
      <dgm:t>
        <a:bodyPr/>
        <a:lstStyle/>
        <a:p>
          <a:endParaRPr lang="en-US"/>
        </a:p>
      </dgm:t>
    </dgm:pt>
    <dgm:pt modelId="{BB2E7E12-C5B2-4854-8FCD-6262846B800A}" type="pres">
      <dgm:prSet presAssocID="{E4FCA3AE-144C-4FD1-9819-F9918A79AFA9}" presName="spV" presStyleCnt="0"/>
      <dgm:spPr/>
    </dgm:pt>
    <dgm:pt modelId="{1470B927-D2E9-4F22-BDD8-684F84F49C8B}" type="pres">
      <dgm:prSet presAssocID="{C70EAED0-DEFD-470E-A7C5-DBEFBCD6796C}" presName="linNode" presStyleCnt="0"/>
      <dgm:spPr/>
    </dgm:pt>
    <dgm:pt modelId="{A0044EC8-169E-44C5-85EE-4E8933D9480E}" type="pres">
      <dgm:prSet presAssocID="{C70EAED0-DEFD-470E-A7C5-DBEFBCD6796C}" presName="parTx" presStyleLbl="revTx" presStyleIdx="1" presStyleCnt="3" custLinFactX="142562" custLinFactNeighborX="200000" custLinFactNeighborY="-4891">
        <dgm:presLayoutVars>
          <dgm:chMax val="1"/>
          <dgm:bulletEnabled val="1"/>
        </dgm:presLayoutVars>
      </dgm:prSet>
      <dgm:spPr/>
      <dgm:t>
        <a:bodyPr/>
        <a:lstStyle/>
        <a:p>
          <a:endParaRPr lang="en-US"/>
        </a:p>
      </dgm:t>
    </dgm:pt>
    <dgm:pt modelId="{56E2A0EF-186E-46A2-9664-35C752F18224}" type="pres">
      <dgm:prSet presAssocID="{C70EAED0-DEFD-470E-A7C5-DBEFBCD6796C}" presName="bracket" presStyleLbl="parChTrans1D1" presStyleIdx="1" presStyleCnt="3" custAng="10800000" custScaleX="48162" custLinFactX="449174" custLinFactNeighborX="500000" custLinFactNeighborY="-9178"/>
      <dgm:spPr/>
    </dgm:pt>
    <dgm:pt modelId="{226C5ACE-EA2D-41EA-B723-EDC2D39C5832}" type="pres">
      <dgm:prSet presAssocID="{C70EAED0-DEFD-470E-A7C5-DBEFBCD6796C}" presName="spH" presStyleCnt="0"/>
      <dgm:spPr/>
    </dgm:pt>
    <dgm:pt modelId="{A065C129-BAE9-4510-844A-50AA68821CFF}" type="pres">
      <dgm:prSet presAssocID="{C70EAED0-DEFD-470E-A7C5-DBEFBCD6796C}" presName="desTx" presStyleLbl="node1" presStyleIdx="1" presStyleCnt="3" custScaleX="45535" custLinFactX="-2599" custLinFactNeighborX="-100000" custLinFactNeighborY="-7643">
        <dgm:presLayoutVars>
          <dgm:bulletEnabled val="1"/>
        </dgm:presLayoutVars>
      </dgm:prSet>
      <dgm:spPr/>
      <dgm:t>
        <a:bodyPr/>
        <a:lstStyle/>
        <a:p>
          <a:endParaRPr lang="en-US"/>
        </a:p>
      </dgm:t>
    </dgm:pt>
    <dgm:pt modelId="{1F3CCD15-7DF1-4D0C-A14B-1E15FAFA898F}" type="pres">
      <dgm:prSet presAssocID="{7FB678F0-4D53-4F05-B617-96DA19354D66}" presName="spV" presStyleCnt="0"/>
      <dgm:spPr/>
    </dgm:pt>
    <dgm:pt modelId="{C9A7BBFF-E390-4183-8484-CF60899CA241}" type="pres">
      <dgm:prSet presAssocID="{3DD31F09-57B1-405E-BD1C-79A238226CD5}" presName="linNode" presStyleCnt="0"/>
      <dgm:spPr/>
    </dgm:pt>
    <dgm:pt modelId="{957891A0-A72E-4FFE-B58A-45FE7249297A}" type="pres">
      <dgm:prSet presAssocID="{3DD31F09-57B1-405E-BD1C-79A238226CD5}" presName="parTx" presStyleLbl="revTx" presStyleIdx="2" presStyleCnt="3" custLinFactX="164380" custLinFactNeighborX="200000" custLinFactNeighborY="-5748">
        <dgm:presLayoutVars>
          <dgm:chMax val="1"/>
          <dgm:bulletEnabled val="1"/>
        </dgm:presLayoutVars>
      </dgm:prSet>
      <dgm:spPr/>
      <dgm:t>
        <a:bodyPr/>
        <a:lstStyle/>
        <a:p>
          <a:endParaRPr lang="en-US"/>
        </a:p>
      </dgm:t>
    </dgm:pt>
    <dgm:pt modelId="{C5658EC3-10F1-4C39-BA49-0435B564FFC3}" type="pres">
      <dgm:prSet presAssocID="{3DD31F09-57B1-405E-BD1C-79A238226CD5}" presName="bracket" presStyleLbl="parChTrans1D1" presStyleIdx="2" presStyleCnt="3" custAng="10800000" custScaleX="48148" custLinFactX="449174" custLinFactNeighborX="500000" custLinFactNeighborY="-10144"/>
      <dgm:spPr/>
    </dgm:pt>
    <dgm:pt modelId="{B4D3F83A-A6E6-4C39-BEFE-9B2EAD1C29F8}" type="pres">
      <dgm:prSet presAssocID="{3DD31F09-57B1-405E-BD1C-79A238226CD5}" presName="spH" presStyleCnt="0"/>
      <dgm:spPr/>
    </dgm:pt>
    <dgm:pt modelId="{12430F5E-EE53-4B9B-B1BB-19AE3CB2079C}" type="pres">
      <dgm:prSet presAssocID="{3DD31F09-57B1-405E-BD1C-79A238226CD5}" presName="desTx" presStyleLbl="node1" presStyleIdx="2" presStyleCnt="3" custScaleX="45535" custLinFactX="-2597" custLinFactNeighborX="-100000" custLinFactNeighborY="-8308">
        <dgm:presLayoutVars>
          <dgm:bulletEnabled val="1"/>
        </dgm:presLayoutVars>
      </dgm:prSet>
      <dgm:spPr/>
      <dgm:t>
        <a:bodyPr/>
        <a:lstStyle/>
        <a:p>
          <a:endParaRPr lang="en-US"/>
        </a:p>
      </dgm:t>
    </dgm:pt>
  </dgm:ptLst>
  <dgm:cxnLst>
    <dgm:cxn modelId="{3C43E774-E030-4810-97CF-B26F39037A0E}" type="presOf" srcId="{3DD31F09-57B1-405E-BD1C-79A238226CD5}" destId="{957891A0-A72E-4FFE-B58A-45FE7249297A}" srcOrd="0" destOrd="0" presId="urn:diagrams.loki3.com/BracketList+Icon"/>
    <dgm:cxn modelId="{50E1E44B-AD10-4532-88D1-D0842A121BBD}" srcId="{AB425135-E4C3-4225-AB46-6B3EFEBA256F}" destId="{C70EAED0-DEFD-470E-A7C5-DBEFBCD6796C}" srcOrd="1" destOrd="0" parTransId="{0BA46C77-747D-4CF0-83BD-F9767301F087}" sibTransId="{7FB678F0-4D53-4F05-B617-96DA19354D66}"/>
    <dgm:cxn modelId="{6123FE4E-5620-4097-8424-C07120F4C605}" type="presOf" srcId="{ADFF723E-088E-40FE-A688-6E493003ED83}" destId="{A065C129-BAE9-4510-844A-50AA68821CFF}" srcOrd="0" destOrd="0" presId="urn:diagrams.loki3.com/BracketList+Icon"/>
    <dgm:cxn modelId="{062EED5C-006D-4ED8-8ABD-CC1BCAA6081F}" srcId="{3DD31F09-57B1-405E-BD1C-79A238226CD5}" destId="{3CDB52B1-D9F8-445D-AD99-3B7A5F133799}" srcOrd="0" destOrd="0" parTransId="{589FB624-208A-42A2-8411-169692D9B5DC}" sibTransId="{8BD793DD-3FDE-4E26-AC77-C90111647E54}"/>
    <dgm:cxn modelId="{23ABF569-4A51-47EE-968A-48698C09AEB3}" type="presOf" srcId="{C70EAED0-DEFD-470E-A7C5-DBEFBCD6796C}" destId="{A0044EC8-169E-44C5-85EE-4E8933D9480E}" srcOrd="0" destOrd="0" presId="urn:diagrams.loki3.com/BracketList+Icon"/>
    <dgm:cxn modelId="{60A40D9E-0094-430E-BAD4-62AD8AF982DA}" srcId="{AB425135-E4C3-4225-AB46-6B3EFEBA256F}" destId="{CD016C85-665C-4C72-8F89-31FF2CEFD336}" srcOrd="0" destOrd="0" parTransId="{0C62DBF9-622F-4E99-AF43-6A07246B7282}" sibTransId="{E4FCA3AE-144C-4FD1-9819-F9918A79AFA9}"/>
    <dgm:cxn modelId="{7BA803AC-395A-4F91-980C-6CDA2C966530}" type="presOf" srcId="{AB425135-E4C3-4225-AB46-6B3EFEBA256F}" destId="{F4F548E3-9334-4195-89E0-C0EF011D7474}" srcOrd="0" destOrd="0" presId="urn:diagrams.loki3.com/BracketList+Icon"/>
    <dgm:cxn modelId="{5CA259D4-288E-41B3-945D-8A9E968F5817}" type="presOf" srcId="{624DB8E1-40BA-4F26-B198-25D2EC23B3B4}" destId="{EE70BEA7-653F-4EB0-82B6-DC6968CCDAB1}" srcOrd="0" destOrd="0" presId="urn:diagrams.loki3.com/BracketList+Icon"/>
    <dgm:cxn modelId="{F6857BD2-DBD3-4C2C-B9BE-D1EADBC1B3FB}" type="presOf" srcId="{3CDB52B1-D9F8-445D-AD99-3B7A5F133799}" destId="{12430F5E-EE53-4B9B-B1BB-19AE3CB2079C}" srcOrd="0" destOrd="0" presId="urn:diagrams.loki3.com/BracketList+Icon"/>
    <dgm:cxn modelId="{3D6F68C8-64D4-47B0-8207-6ACD9661A870}" srcId="{CD016C85-665C-4C72-8F89-31FF2CEFD336}" destId="{624DB8E1-40BA-4F26-B198-25D2EC23B3B4}" srcOrd="0" destOrd="0" parTransId="{C28D00D1-9D44-46A5-B0D8-2E8CEACED4FA}" sibTransId="{0ACB6B83-EAF1-49F5-9EBD-C98450959B1E}"/>
    <dgm:cxn modelId="{457EDE39-32F9-46EE-A88A-81ED731F3B4D}" type="presOf" srcId="{CD016C85-665C-4C72-8F89-31FF2CEFD336}" destId="{DBBF5F99-7D73-4493-ADC4-8721E55C008E}" srcOrd="0" destOrd="0" presId="urn:diagrams.loki3.com/BracketList+Icon"/>
    <dgm:cxn modelId="{AFE1CD59-BB72-482B-9FB4-A055C5B24075}" srcId="{C70EAED0-DEFD-470E-A7C5-DBEFBCD6796C}" destId="{ADFF723E-088E-40FE-A688-6E493003ED83}" srcOrd="0" destOrd="0" parTransId="{592FCE61-E84A-46EE-927A-28362B4EDEE9}" sibTransId="{F7C66EB2-32CC-4CBC-AB0A-DF873B8EE2D2}"/>
    <dgm:cxn modelId="{C40F5806-7C51-4836-A1D6-A85D6B847231}" srcId="{AB425135-E4C3-4225-AB46-6B3EFEBA256F}" destId="{3DD31F09-57B1-405E-BD1C-79A238226CD5}" srcOrd="2" destOrd="0" parTransId="{06831D49-3697-4AEF-B42E-83A1C723C1E3}" sibTransId="{B46B08B7-97DA-43E5-9581-69F582D9120F}"/>
    <dgm:cxn modelId="{1E2C5907-563C-434F-84FD-9F5A17A52F47}" type="presParOf" srcId="{F4F548E3-9334-4195-89E0-C0EF011D7474}" destId="{F628195B-42BE-4E2B-9E63-9560B865CFF3}" srcOrd="0" destOrd="0" presId="urn:diagrams.loki3.com/BracketList+Icon"/>
    <dgm:cxn modelId="{5D7D0F96-9866-4073-AF20-FE79EB20A5D7}" type="presParOf" srcId="{F628195B-42BE-4E2B-9E63-9560B865CFF3}" destId="{DBBF5F99-7D73-4493-ADC4-8721E55C008E}" srcOrd="0" destOrd="0" presId="urn:diagrams.loki3.com/BracketList+Icon"/>
    <dgm:cxn modelId="{E44790CB-687E-4685-B82A-E39394C7E563}" type="presParOf" srcId="{F628195B-42BE-4E2B-9E63-9560B865CFF3}" destId="{CEF1BA79-E4ED-495C-86F3-545BFC238AF7}" srcOrd="1" destOrd="0" presId="urn:diagrams.loki3.com/BracketList+Icon"/>
    <dgm:cxn modelId="{9B2BC61A-13FF-41D7-AE64-86EBE23AB73B}" type="presParOf" srcId="{F628195B-42BE-4E2B-9E63-9560B865CFF3}" destId="{DFC2AB2E-9BB1-4B2A-AC86-3BA82E396AEA}" srcOrd="2" destOrd="0" presId="urn:diagrams.loki3.com/BracketList+Icon"/>
    <dgm:cxn modelId="{851826CD-38AB-4D82-9F26-E0B4EFC447B4}" type="presParOf" srcId="{F628195B-42BE-4E2B-9E63-9560B865CFF3}" destId="{EE70BEA7-653F-4EB0-82B6-DC6968CCDAB1}" srcOrd="3" destOrd="0" presId="urn:diagrams.loki3.com/BracketList+Icon"/>
    <dgm:cxn modelId="{538AC4C0-35BB-4B41-BE35-1D3065337A86}" type="presParOf" srcId="{F4F548E3-9334-4195-89E0-C0EF011D7474}" destId="{BB2E7E12-C5B2-4854-8FCD-6262846B800A}" srcOrd="1" destOrd="0" presId="urn:diagrams.loki3.com/BracketList+Icon"/>
    <dgm:cxn modelId="{1219A755-5916-4614-88CA-F578CDBC9DE6}" type="presParOf" srcId="{F4F548E3-9334-4195-89E0-C0EF011D7474}" destId="{1470B927-D2E9-4F22-BDD8-684F84F49C8B}" srcOrd="2" destOrd="0" presId="urn:diagrams.loki3.com/BracketList+Icon"/>
    <dgm:cxn modelId="{239F99AE-8982-4ECA-8BDA-5996D07DA956}" type="presParOf" srcId="{1470B927-D2E9-4F22-BDD8-684F84F49C8B}" destId="{A0044EC8-169E-44C5-85EE-4E8933D9480E}" srcOrd="0" destOrd="0" presId="urn:diagrams.loki3.com/BracketList+Icon"/>
    <dgm:cxn modelId="{C4A9AA2C-45A4-46B6-AE66-F760CF6E23A6}" type="presParOf" srcId="{1470B927-D2E9-4F22-BDD8-684F84F49C8B}" destId="{56E2A0EF-186E-46A2-9664-35C752F18224}" srcOrd="1" destOrd="0" presId="urn:diagrams.loki3.com/BracketList+Icon"/>
    <dgm:cxn modelId="{344772DD-652C-4801-BCAA-07BA8151430C}" type="presParOf" srcId="{1470B927-D2E9-4F22-BDD8-684F84F49C8B}" destId="{226C5ACE-EA2D-41EA-B723-EDC2D39C5832}" srcOrd="2" destOrd="0" presId="urn:diagrams.loki3.com/BracketList+Icon"/>
    <dgm:cxn modelId="{1F188081-3B40-4E20-BDFC-B7324334AB7A}" type="presParOf" srcId="{1470B927-D2E9-4F22-BDD8-684F84F49C8B}" destId="{A065C129-BAE9-4510-844A-50AA68821CFF}" srcOrd="3" destOrd="0" presId="urn:diagrams.loki3.com/BracketList+Icon"/>
    <dgm:cxn modelId="{EFC56C61-C102-4892-A109-5C78E32ED057}" type="presParOf" srcId="{F4F548E3-9334-4195-89E0-C0EF011D7474}" destId="{1F3CCD15-7DF1-4D0C-A14B-1E15FAFA898F}" srcOrd="3" destOrd="0" presId="urn:diagrams.loki3.com/BracketList+Icon"/>
    <dgm:cxn modelId="{2818CF61-6F97-494D-897E-C6F6E8FD92F7}" type="presParOf" srcId="{F4F548E3-9334-4195-89E0-C0EF011D7474}" destId="{C9A7BBFF-E390-4183-8484-CF60899CA241}" srcOrd="4" destOrd="0" presId="urn:diagrams.loki3.com/BracketList+Icon"/>
    <dgm:cxn modelId="{B57FEE5D-59BE-4264-9AE6-89D329E6EF81}" type="presParOf" srcId="{C9A7BBFF-E390-4183-8484-CF60899CA241}" destId="{957891A0-A72E-4FFE-B58A-45FE7249297A}" srcOrd="0" destOrd="0" presId="urn:diagrams.loki3.com/BracketList+Icon"/>
    <dgm:cxn modelId="{9B479CE8-27EB-4B37-BC7D-92DD61BE144C}" type="presParOf" srcId="{C9A7BBFF-E390-4183-8484-CF60899CA241}" destId="{C5658EC3-10F1-4C39-BA49-0435B564FFC3}" srcOrd="1" destOrd="0" presId="urn:diagrams.loki3.com/BracketList+Icon"/>
    <dgm:cxn modelId="{F08A8EA6-BF86-4AF2-A54D-C80886F2741F}" type="presParOf" srcId="{C9A7BBFF-E390-4183-8484-CF60899CA241}" destId="{B4D3F83A-A6E6-4C39-BEFE-9B2EAD1C29F8}" srcOrd="2" destOrd="0" presId="urn:diagrams.loki3.com/BracketList+Icon"/>
    <dgm:cxn modelId="{3CA7C281-7B99-4B28-BDF8-C0271FB128DF}" type="presParOf" srcId="{C9A7BBFF-E390-4183-8484-CF60899CA241}" destId="{12430F5E-EE53-4B9B-B1BB-19AE3CB2079C}" srcOrd="3" destOrd="0" presId="urn:diagrams.loki3.com/BracketLis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E8D65E-83DA-414E-BB8E-1034084028BC}"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48166E0D-0E70-4DDA-8AA1-9CCFF7D12A9A}">
      <dgm:prSet phldrT="[Text]"/>
      <dgm:spPr/>
      <dgm:t>
        <a:bodyPr/>
        <a:lstStyle/>
        <a:p>
          <a:r>
            <a:rPr lang="en-US" dirty="0" smtClean="0"/>
            <a:t>Animal</a:t>
          </a:r>
          <a:endParaRPr lang="en-US" dirty="0"/>
        </a:p>
      </dgm:t>
    </dgm:pt>
    <dgm:pt modelId="{540571EA-AD08-4D0E-B210-29C019093795}" type="parTrans" cxnId="{A7090323-36A5-4F21-9E82-757397C960C7}">
      <dgm:prSet/>
      <dgm:spPr/>
      <dgm:t>
        <a:bodyPr/>
        <a:lstStyle/>
        <a:p>
          <a:endParaRPr lang="en-US"/>
        </a:p>
      </dgm:t>
    </dgm:pt>
    <dgm:pt modelId="{64F8FC54-2144-4876-BB04-187D04A8D524}" type="sibTrans" cxnId="{A7090323-36A5-4F21-9E82-757397C960C7}">
      <dgm:prSet/>
      <dgm:spPr/>
      <dgm:t>
        <a:bodyPr/>
        <a:lstStyle/>
        <a:p>
          <a:endParaRPr lang="en-US"/>
        </a:p>
      </dgm:t>
    </dgm:pt>
    <dgm:pt modelId="{AA06D973-C842-482F-B39E-8E098DF2881B}">
      <dgm:prSet phldrT="[Text]"/>
      <dgm:spPr/>
      <dgm:t>
        <a:bodyPr/>
        <a:lstStyle/>
        <a:p>
          <a:r>
            <a:rPr lang="en-US" dirty="0" smtClean="0"/>
            <a:t>Dog</a:t>
          </a:r>
          <a:endParaRPr lang="en-US" dirty="0"/>
        </a:p>
      </dgm:t>
    </dgm:pt>
    <dgm:pt modelId="{77736A56-3D02-461B-8BA2-8C6CBF2D5F14}" type="parTrans" cxnId="{D5228B0B-E0D9-4A15-8B6F-A321BBA65940}">
      <dgm:prSet/>
      <dgm:spPr/>
      <dgm:t>
        <a:bodyPr/>
        <a:lstStyle/>
        <a:p>
          <a:endParaRPr lang="en-US"/>
        </a:p>
      </dgm:t>
    </dgm:pt>
    <dgm:pt modelId="{36E4BAC3-F44D-4643-944C-B2BC7CE5325F}" type="sibTrans" cxnId="{D5228B0B-E0D9-4A15-8B6F-A321BBA65940}">
      <dgm:prSet/>
      <dgm:spPr/>
      <dgm:t>
        <a:bodyPr/>
        <a:lstStyle/>
        <a:p>
          <a:endParaRPr lang="en-US"/>
        </a:p>
      </dgm:t>
    </dgm:pt>
    <dgm:pt modelId="{C07933EA-3004-469C-B2C6-7B1B373650E9}">
      <dgm:prSet phldrT="[Text]"/>
      <dgm:spPr/>
      <dgm:t>
        <a:bodyPr/>
        <a:lstStyle/>
        <a:p>
          <a:r>
            <a:rPr lang="en-US" dirty="0" smtClean="0"/>
            <a:t>Mallard</a:t>
          </a:r>
          <a:endParaRPr lang="en-US" dirty="0"/>
        </a:p>
      </dgm:t>
    </dgm:pt>
    <dgm:pt modelId="{135E3918-3433-4612-A00D-B4B648936297}" type="parTrans" cxnId="{5B33FE6F-6265-4AC3-A550-10B89BF61D23}">
      <dgm:prSet/>
      <dgm:spPr/>
      <dgm:t>
        <a:bodyPr/>
        <a:lstStyle/>
        <a:p>
          <a:endParaRPr lang="en-US"/>
        </a:p>
      </dgm:t>
    </dgm:pt>
    <dgm:pt modelId="{5DF613DA-BEE2-43B4-A184-4CAC97B5A146}" type="sibTrans" cxnId="{5B33FE6F-6265-4AC3-A550-10B89BF61D23}">
      <dgm:prSet/>
      <dgm:spPr/>
      <dgm:t>
        <a:bodyPr/>
        <a:lstStyle/>
        <a:p>
          <a:endParaRPr lang="en-US"/>
        </a:p>
      </dgm:t>
    </dgm:pt>
    <dgm:pt modelId="{A1A93217-3C5B-4290-9081-3A2134FB9B4D}">
      <dgm:prSet phldrT="[Text]"/>
      <dgm:spPr/>
      <dgm:t>
        <a:bodyPr/>
        <a:lstStyle/>
        <a:p>
          <a:r>
            <a:rPr lang="en-US" dirty="0" err="1" smtClean="0"/>
            <a:t>Pekin</a:t>
          </a:r>
          <a:endParaRPr lang="en-US" dirty="0"/>
        </a:p>
      </dgm:t>
    </dgm:pt>
    <dgm:pt modelId="{F00EE01C-9B54-4B0A-92A8-3CFF4E8C64BB}" type="parTrans" cxnId="{F8DA9E34-ED60-4751-9F43-42D0DBA5E9F1}">
      <dgm:prSet/>
      <dgm:spPr/>
      <dgm:t>
        <a:bodyPr/>
        <a:lstStyle/>
        <a:p>
          <a:endParaRPr lang="en-US"/>
        </a:p>
      </dgm:t>
    </dgm:pt>
    <dgm:pt modelId="{9676F105-89A9-4896-B873-CED93A614F24}" type="sibTrans" cxnId="{F8DA9E34-ED60-4751-9F43-42D0DBA5E9F1}">
      <dgm:prSet/>
      <dgm:spPr/>
      <dgm:t>
        <a:bodyPr/>
        <a:lstStyle/>
        <a:p>
          <a:endParaRPr lang="en-US"/>
        </a:p>
      </dgm:t>
    </dgm:pt>
    <dgm:pt modelId="{F9DBC93C-4D00-4A2E-A9BE-6C068BD35224}">
      <dgm:prSet phldrT="[Text]"/>
      <dgm:spPr/>
      <dgm:t>
        <a:bodyPr/>
        <a:lstStyle/>
        <a:p>
          <a:r>
            <a:rPr lang="en-US" dirty="0" smtClean="0"/>
            <a:t>Husky</a:t>
          </a:r>
          <a:endParaRPr lang="en-US" dirty="0"/>
        </a:p>
      </dgm:t>
    </dgm:pt>
    <dgm:pt modelId="{65BBEF9B-6E0E-47AC-A3B9-9382838BFF4A}" type="parTrans" cxnId="{3B5E63E7-E8AA-47CA-ADB7-C0BC6907E609}">
      <dgm:prSet/>
      <dgm:spPr/>
      <dgm:t>
        <a:bodyPr/>
        <a:lstStyle/>
        <a:p>
          <a:endParaRPr lang="en-US"/>
        </a:p>
      </dgm:t>
    </dgm:pt>
    <dgm:pt modelId="{B17BCF89-4208-406B-A46F-A12BF2E68EEC}" type="sibTrans" cxnId="{3B5E63E7-E8AA-47CA-ADB7-C0BC6907E609}">
      <dgm:prSet/>
      <dgm:spPr/>
      <dgm:t>
        <a:bodyPr/>
        <a:lstStyle/>
        <a:p>
          <a:endParaRPr lang="en-US"/>
        </a:p>
      </dgm:t>
    </dgm:pt>
    <dgm:pt modelId="{0510059B-5905-456E-9002-401C414B7AB4}">
      <dgm:prSet phldrT="[Text]"/>
      <dgm:spPr/>
      <dgm:t>
        <a:bodyPr/>
        <a:lstStyle/>
        <a:p>
          <a:r>
            <a:rPr lang="en-US" dirty="0" smtClean="0"/>
            <a:t>Pug</a:t>
          </a:r>
          <a:endParaRPr lang="en-US" dirty="0"/>
        </a:p>
      </dgm:t>
    </dgm:pt>
    <dgm:pt modelId="{BCD282C2-8046-4BE4-BC1C-D6690F3166AE}" type="parTrans" cxnId="{2544AC95-07F0-4A99-A18E-ED4A7BF23695}">
      <dgm:prSet/>
      <dgm:spPr/>
      <dgm:t>
        <a:bodyPr/>
        <a:lstStyle/>
        <a:p>
          <a:endParaRPr lang="en-US"/>
        </a:p>
      </dgm:t>
    </dgm:pt>
    <dgm:pt modelId="{21D76F53-CC5C-4DE9-86AF-5F816B70C8E0}" type="sibTrans" cxnId="{2544AC95-07F0-4A99-A18E-ED4A7BF23695}">
      <dgm:prSet/>
      <dgm:spPr/>
      <dgm:t>
        <a:bodyPr/>
        <a:lstStyle/>
        <a:p>
          <a:endParaRPr lang="en-US"/>
        </a:p>
      </dgm:t>
    </dgm:pt>
    <dgm:pt modelId="{795F475C-28D6-4927-936C-9C30388F6967}">
      <dgm:prSet phldrT="[Text]"/>
      <dgm:spPr/>
      <dgm:t>
        <a:bodyPr/>
        <a:lstStyle/>
        <a:p>
          <a:r>
            <a:rPr lang="en-US" dirty="0" smtClean="0"/>
            <a:t>Duck</a:t>
          </a:r>
          <a:endParaRPr lang="en-US" dirty="0"/>
        </a:p>
      </dgm:t>
    </dgm:pt>
    <dgm:pt modelId="{14508AA0-3D07-4CDE-9BAB-1027F1F373F0}" type="sibTrans" cxnId="{69A0E5CD-AD03-4FB6-B0BA-9D7926AD93A6}">
      <dgm:prSet/>
      <dgm:spPr/>
      <dgm:t>
        <a:bodyPr/>
        <a:lstStyle/>
        <a:p>
          <a:endParaRPr lang="en-US"/>
        </a:p>
      </dgm:t>
    </dgm:pt>
    <dgm:pt modelId="{CB9757B9-052C-4D4F-8E06-FC3A2604A4BB}" type="parTrans" cxnId="{69A0E5CD-AD03-4FB6-B0BA-9D7926AD93A6}">
      <dgm:prSet/>
      <dgm:spPr/>
      <dgm:t>
        <a:bodyPr/>
        <a:lstStyle/>
        <a:p>
          <a:endParaRPr lang="en-US"/>
        </a:p>
      </dgm:t>
    </dgm:pt>
    <dgm:pt modelId="{5E300195-ECC4-4D3D-BE66-BB1FA36D2024}" type="pres">
      <dgm:prSet presAssocID="{12E8D65E-83DA-414E-BB8E-1034084028BC}" presName="mainComposite" presStyleCnt="0">
        <dgm:presLayoutVars>
          <dgm:chPref val="1"/>
          <dgm:dir/>
          <dgm:animOne val="branch"/>
          <dgm:animLvl val="lvl"/>
          <dgm:resizeHandles val="exact"/>
        </dgm:presLayoutVars>
      </dgm:prSet>
      <dgm:spPr/>
      <dgm:t>
        <a:bodyPr/>
        <a:lstStyle/>
        <a:p>
          <a:endParaRPr lang="en-US"/>
        </a:p>
      </dgm:t>
    </dgm:pt>
    <dgm:pt modelId="{6BCA5A87-5E70-4724-A728-CF03EB9DA250}" type="pres">
      <dgm:prSet presAssocID="{12E8D65E-83DA-414E-BB8E-1034084028BC}" presName="hierFlow" presStyleCnt="0"/>
      <dgm:spPr/>
    </dgm:pt>
    <dgm:pt modelId="{7BAE075E-170C-4CD8-A8A4-75A98613C78C}" type="pres">
      <dgm:prSet presAssocID="{12E8D65E-83DA-414E-BB8E-1034084028BC}" presName="hierChild1" presStyleCnt="0">
        <dgm:presLayoutVars>
          <dgm:chPref val="1"/>
          <dgm:animOne val="branch"/>
          <dgm:animLvl val="lvl"/>
        </dgm:presLayoutVars>
      </dgm:prSet>
      <dgm:spPr/>
    </dgm:pt>
    <dgm:pt modelId="{4B4E56EA-CDE0-4704-825C-1ABF4D06EA3D}" type="pres">
      <dgm:prSet presAssocID="{48166E0D-0E70-4DDA-8AA1-9CCFF7D12A9A}" presName="Name14" presStyleCnt="0"/>
      <dgm:spPr/>
    </dgm:pt>
    <dgm:pt modelId="{36725D60-7F0D-4244-9931-513D636E38C4}" type="pres">
      <dgm:prSet presAssocID="{48166E0D-0E70-4DDA-8AA1-9CCFF7D12A9A}" presName="level1Shape" presStyleLbl="node0" presStyleIdx="0" presStyleCnt="1">
        <dgm:presLayoutVars>
          <dgm:chPref val="3"/>
        </dgm:presLayoutVars>
      </dgm:prSet>
      <dgm:spPr/>
      <dgm:t>
        <a:bodyPr/>
        <a:lstStyle/>
        <a:p>
          <a:endParaRPr lang="en-US"/>
        </a:p>
      </dgm:t>
    </dgm:pt>
    <dgm:pt modelId="{83B8BBA0-FFD9-491E-B0AD-47997395DE71}" type="pres">
      <dgm:prSet presAssocID="{48166E0D-0E70-4DDA-8AA1-9CCFF7D12A9A}" presName="hierChild2" presStyleCnt="0"/>
      <dgm:spPr/>
    </dgm:pt>
    <dgm:pt modelId="{C8579F68-B740-48AC-9EA7-A63E48AC967F}" type="pres">
      <dgm:prSet presAssocID="{77736A56-3D02-461B-8BA2-8C6CBF2D5F14}" presName="Name19" presStyleLbl="parChTrans1D2" presStyleIdx="0" presStyleCnt="2"/>
      <dgm:spPr/>
      <dgm:t>
        <a:bodyPr/>
        <a:lstStyle/>
        <a:p>
          <a:endParaRPr lang="en-US"/>
        </a:p>
      </dgm:t>
    </dgm:pt>
    <dgm:pt modelId="{C2D61267-CFE2-4E36-BCE0-CD23ACD27562}" type="pres">
      <dgm:prSet presAssocID="{AA06D973-C842-482F-B39E-8E098DF2881B}" presName="Name21" presStyleCnt="0"/>
      <dgm:spPr/>
    </dgm:pt>
    <dgm:pt modelId="{A06B5A47-6811-4D70-AC8B-88A1D4119437}" type="pres">
      <dgm:prSet presAssocID="{AA06D973-C842-482F-B39E-8E098DF2881B}" presName="level2Shape" presStyleLbl="node2" presStyleIdx="0" presStyleCnt="2"/>
      <dgm:spPr/>
      <dgm:t>
        <a:bodyPr/>
        <a:lstStyle/>
        <a:p>
          <a:endParaRPr lang="en-US"/>
        </a:p>
      </dgm:t>
    </dgm:pt>
    <dgm:pt modelId="{52159112-7BE4-4E49-A556-9302D14ED512}" type="pres">
      <dgm:prSet presAssocID="{AA06D973-C842-482F-B39E-8E098DF2881B}" presName="hierChild3" presStyleCnt="0"/>
      <dgm:spPr/>
    </dgm:pt>
    <dgm:pt modelId="{C3157B28-22DF-465B-8726-A1B9CFFB3FA2}" type="pres">
      <dgm:prSet presAssocID="{65BBEF9B-6E0E-47AC-A3B9-9382838BFF4A}" presName="Name19" presStyleLbl="parChTrans1D3" presStyleIdx="0" presStyleCnt="4"/>
      <dgm:spPr/>
      <dgm:t>
        <a:bodyPr/>
        <a:lstStyle/>
        <a:p>
          <a:endParaRPr lang="en-US"/>
        </a:p>
      </dgm:t>
    </dgm:pt>
    <dgm:pt modelId="{1CC36C6A-07F1-402B-9BC8-54010B17928F}" type="pres">
      <dgm:prSet presAssocID="{F9DBC93C-4D00-4A2E-A9BE-6C068BD35224}" presName="Name21" presStyleCnt="0"/>
      <dgm:spPr/>
    </dgm:pt>
    <dgm:pt modelId="{B1D60134-CE82-4BDC-874A-D16DD3BF5ED4}" type="pres">
      <dgm:prSet presAssocID="{F9DBC93C-4D00-4A2E-A9BE-6C068BD35224}" presName="level2Shape" presStyleLbl="node3" presStyleIdx="0" presStyleCnt="4"/>
      <dgm:spPr/>
      <dgm:t>
        <a:bodyPr/>
        <a:lstStyle/>
        <a:p>
          <a:endParaRPr lang="en-US"/>
        </a:p>
      </dgm:t>
    </dgm:pt>
    <dgm:pt modelId="{D24A6C62-D09E-4CBD-9769-56E7321197D8}" type="pres">
      <dgm:prSet presAssocID="{F9DBC93C-4D00-4A2E-A9BE-6C068BD35224}" presName="hierChild3" presStyleCnt="0"/>
      <dgm:spPr/>
    </dgm:pt>
    <dgm:pt modelId="{E1D214CD-31AD-4502-AC06-D7561275F5FE}" type="pres">
      <dgm:prSet presAssocID="{BCD282C2-8046-4BE4-BC1C-D6690F3166AE}" presName="Name19" presStyleLbl="parChTrans1D3" presStyleIdx="1" presStyleCnt="4"/>
      <dgm:spPr/>
      <dgm:t>
        <a:bodyPr/>
        <a:lstStyle/>
        <a:p>
          <a:endParaRPr lang="en-US"/>
        </a:p>
      </dgm:t>
    </dgm:pt>
    <dgm:pt modelId="{B58DF993-C798-4754-B3CA-A8405A69F6E7}" type="pres">
      <dgm:prSet presAssocID="{0510059B-5905-456E-9002-401C414B7AB4}" presName="Name21" presStyleCnt="0"/>
      <dgm:spPr/>
    </dgm:pt>
    <dgm:pt modelId="{58A62D63-A8E8-4A95-86A2-83DAD4BF1B68}" type="pres">
      <dgm:prSet presAssocID="{0510059B-5905-456E-9002-401C414B7AB4}" presName="level2Shape" presStyleLbl="node3" presStyleIdx="1" presStyleCnt="4"/>
      <dgm:spPr/>
      <dgm:t>
        <a:bodyPr/>
        <a:lstStyle/>
        <a:p>
          <a:endParaRPr lang="en-US"/>
        </a:p>
      </dgm:t>
    </dgm:pt>
    <dgm:pt modelId="{215A522B-59F1-4D5E-AF5F-B25087622783}" type="pres">
      <dgm:prSet presAssocID="{0510059B-5905-456E-9002-401C414B7AB4}" presName="hierChild3" presStyleCnt="0"/>
      <dgm:spPr/>
    </dgm:pt>
    <dgm:pt modelId="{8ABE919C-C6A6-405F-88B0-C49125BF2C1D}" type="pres">
      <dgm:prSet presAssocID="{CB9757B9-052C-4D4F-8E06-FC3A2604A4BB}" presName="Name19" presStyleLbl="parChTrans1D2" presStyleIdx="1" presStyleCnt="2"/>
      <dgm:spPr/>
      <dgm:t>
        <a:bodyPr/>
        <a:lstStyle/>
        <a:p>
          <a:endParaRPr lang="en-US"/>
        </a:p>
      </dgm:t>
    </dgm:pt>
    <dgm:pt modelId="{0DABC3B2-5F90-428A-A031-E0F840DE5BC4}" type="pres">
      <dgm:prSet presAssocID="{795F475C-28D6-4927-936C-9C30388F6967}" presName="Name21" presStyleCnt="0"/>
      <dgm:spPr/>
    </dgm:pt>
    <dgm:pt modelId="{60F4DD20-9E1E-44B0-ACC0-C7C7F51BD245}" type="pres">
      <dgm:prSet presAssocID="{795F475C-28D6-4927-936C-9C30388F6967}" presName="level2Shape" presStyleLbl="node2" presStyleIdx="1" presStyleCnt="2"/>
      <dgm:spPr/>
      <dgm:t>
        <a:bodyPr/>
        <a:lstStyle/>
        <a:p>
          <a:endParaRPr lang="en-US"/>
        </a:p>
      </dgm:t>
    </dgm:pt>
    <dgm:pt modelId="{93A2EA27-08BB-40AA-85C1-98A919F54569}" type="pres">
      <dgm:prSet presAssocID="{795F475C-28D6-4927-936C-9C30388F6967}" presName="hierChild3" presStyleCnt="0"/>
      <dgm:spPr/>
    </dgm:pt>
    <dgm:pt modelId="{D4755679-742A-4FBA-83FC-15CC297366CF}" type="pres">
      <dgm:prSet presAssocID="{135E3918-3433-4612-A00D-B4B648936297}" presName="Name19" presStyleLbl="parChTrans1D3" presStyleIdx="2" presStyleCnt="4"/>
      <dgm:spPr/>
      <dgm:t>
        <a:bodyPr/>
        <a:lstStyle/>
        <a:p>
          <a:endParaRPr lang="en-US"/>
        </a:p>
      </dgm:t>
    </dgm:pt>
    <dgm:pt modelId="{9F9EC516-C156-45D6-8B29-C8BF40E74B69}" type="pres">
      <dgm:prSet presAssocID="{C07933EA-3004-469C-B2C6-7B1B373650E9}" presName="Name21" presStyleCnt="0"/>
      <dgm:spPr/>
    </dgm:pt>
    <dgm:pt modelId="{C824D944-2B55-4B37-8C5B-E9367CFC9ABE}" type="pres">
      <dgm:prSet presAssocID="{C07933EA-3004-469C-B2C6-7B1B373650E9}" presName="level2Shape" presStyleLbl="node3" presStyleIdx="2" presStyleCnt="4"/>
      <dgm:spPr/>
      <dgm:t>
        <a:bodyPr/>
        <a:lstStyle/>
        <a:p>
          <a:endParaRPr lang="en-US"/>
        </a:p>
      </dgm:t>
    </dgm:pt>
    <dgm:pt modelId="{A3F44EF0-06DE-4C15-A4CF-D52407F18965}" type="pres">
      <dgm:prSet presAssocID="{C07933EA-3004-469C-B2C6-7B1B373650E9}" presName="hierChild3" presStyleCnt="0"/>
      <dgm:spPr/>
    </dgm:pt>
    <dgm:pt modelId="{B7F7BBCB-002B-4761-BA78-DBC979BE8140}" type="pres">
      <dgm:prSet presAssocID="{F00EE01C-9B54-4B0A-92A8-3CFF4E8C64BB}" presName="Name19" presStyleLbl="parChTrans1D3" presStyleIdx="3" presStyleCnt="4"/>
      <dgm:spPr/>
      <dgm:t>
        <a:bodyPr/>
        <a:lstStyle/>
        <a:p>
          <a:endParaRPr lang="en-US"/>
        </a:p>
      </dgm:t>
    </dgm:pt>
    <dgm:pt modelId="{982EA786-E7FD-4922-A995-06C109984AD4}" type="pres">
      <dgm:prSet presAssocID="{A1A93217-3C5B-4290-9081-3A2134FB9B4D}" presName="Name21" presStyleCnt="0"/>
      <dgm:spPr/>
    </dgm:pt>
    <dgm:pt modelId="{8786B9A7-A2D6-4243-A5D6-3E6720B65CF4}" type="pres">
      <dgm:prSet presAssocID="{A1A93217-3C5B-4290-9081-3A2134FB9B4D}" presName="level2Shape" presStyleLbl="node3" presStyleIdx="3" presStyleCnt="4"/>
      <dgm:spPr/>
      <dgm:t>
        <a:bodyPr/>
        <a:lstStyle/>
        <a:p>
          <a:endParaRPr lang="en-US"/>
        </a:p>
      </dgm:t>
    </dgm:pt>
    <dgm:pt modelId="{0B4B1A1D-332E-4423-A0FE-D1A0BBF93BFE}" type="pres">
      <dgm:prSet presAssocID="{A1A93217-3C5B-4290-9081-3A2134FB9B4D}" presName="hierChild3" presStyleCnt="0"/>
      <dgm:spPr/>
    </dgm:pt>
    <dgm:pt modelId="{5ECF3B11-1FAF-4E89-94C6-8D5432B45BF8}" type="pres">
      <dgm:prSet presAssocID="{12E8D65E-83DA-414E-BB8E-1034084028BC}" presName="bgShapesFlow" presStyleCnt="0"/>
      <dgm:spPr/>
    </dgm:pt>
  </dgm:ptLst>
  <dgm:cxnLst>
    <dgm:cxn modelId="{C517E143-43DC-47B3-94E2-102C4E7131F5}" type="presOf" srcId="{CB9757B9-052C-4D4F-8E06-FC3A2604A4BB}" destId="{8ABE919C-C6A6-405F-88B0-C49125BF2C1D}" srcOrd="0" destOrd="0" presId="urn:microsoft.com/office/officeart/2005/8/layout/hierarchy6"/>
    <dgm:cxn modelId="{69A0E5CD-AD03-4FB6-B0BA-9D7926AD93A6}" srcId="{48166E0D-0E70-4DDA-8AA1-9CCFF7D12A9A}" destId="{795F475C-28D6-4927-936C-9C30388F6967}" srcOrd="1" destOrd="0" parTransId="{CB9757B9-052C-4D4F-8E06-FC3A2604A4BB}" sibTransId="{14508AA0-3D07-4CDE-9BAB-1027F1F373F0}"/>
    <dgm:cxn modelId="{A7090323-36A5-4F21-9E82-757397C960C7}" srcId="{12E8D65E-83DA-414E-BB8E-1034084028BC}" destId="{48166E0D-0E70-4DDA-8AA1-9CCFF7D12A9A}" srcOrd="0" destOrd="0" parTransId="{540571EA-AD08-4D0E-B210-29C019093795}" sibTransId="{64F8FC54-2144-4876-BB04-187D04A8D524}"/>
    <dgm:cxn modelId="{073F0F76-996B-429C-9A6F-0563F8415BE3}" type="presOf" srcId="{F00EE01C-9B54-4B0A-92A8-3CFF4E8C64BB}" destId="{B7F7BBCB-002B-4761-BA78-DBC979BE8140}" srcOrd="0" destOrd="0" presId="urn:microsoft.com/office/officeart/2005/8/layout/hierarchy6"/>
    <dgm:cxn modelId="{E61C5190-A3C0-4C0F-B998-5A859376DB03}" type="presOf" srcId="{65BBEF9B-6E0E-47AC-A3B9-9382838BFF4A}" destId="{C3157B28-22DF-465B-8726-A1B9CFFB3FA2}" srcOrd="0" destOrd="0" presId="urn:microsoft.com/office/officeart/2005/8/layout/hierarchy6"/>
    <dgm:cxn modelId="{5AC6DC02-D5B3-4925-B461-1A63185B1D7C}" type="presOf" srcId="{135E3918-3433-4612-A00D-B4B648936297}" destId="{D4755679-742A-4FBA-83FC-15CC297366CF}" srcOrd="0" destOrd="0" presId="urn:microsoft.com/office/officeart/2005/8/layout/hierarchy6"/>
    <dgm:cxn modelId="{65CE9CFA-2E26-4D8E-8013-0BF0CDAB4000}" type="presOf" srcId="{48166E0D-0E70-4DDA-8AA1-9CCFF7D12A9A}" destId="{36725D60-7F0D-4244-9931-513D636E38C4}" srcOrd="0" destOrd="0" presId="urn:microsoft.com/office/officeart/2005/8/layout/hierarchy6"/>
    <dgm:cxn modelId="{F8DA9E34-ED60-4751-9F43-42D0DBA5E9F1}" srcId="{795F475C-28D6-4927-936C-9C30388F6967}" destId="{A1A93217-3C5B-4290-9081-3A2134FB9B4D}" srcOrd="1" destOrd="0" parTransId="{F00EE01C-9B54-4B0A-92A8-3CFF4E8C64BB}" sibTransId="{9676F105-89A9-4896-B873-CED93A614F24}"/>
    <dgm:cxn modelId="{D46A9CDF-EBB7-44A6-A0AF-31E189D556A2}" type="presOf" srcId="{F9DBC93C-4D00-4A2E-A9BE-6C068BD35224}" destId="{B1D60134-CE82-4BDC-874A-D16DD3BF5ED4}" srcOrd="0" destOrd="0" presId="urn:microsoft.com/office/officeart/2005/8/layout/hierarchy6"/>
    <dgm:cxn modelId="{AFF58714-3591-416A-B118-9D222853DEC1}" type="presOf" srcId="{AA06D973-C842-482F-B39E-8E098DF2881B}" destId="{A06B5A47-6811-4D70-AC8B-88A1D4119437}" srcOrd="0" destOrd="0" presId="urn:microsoft.com/office/officeart/2005/8/layout/hierarchy6"/>
    <dgm:cxn modelId="{2544AC95-07F0-4A99-A18E-ED4A7BF23695}" srcId="{AA06D973-C842-482F-B39E-8E098DF2881B}" destId="{0510059B-5905-456E-9002-401C414B7AB4}" srcOrd="1" destOrd="0" parTransId="{BCD282C2-8046-4BE4-BC1C-D6690F3166AE}" sibTransId="{21D76F53-CC5C-4DE9-86AF-5F816B70C8E0}"/>
    <dgm:cxn modelId="{3B5E63E7-E8AA-47CA-ADB7-C0BC6907E609}" srcId="{AA06D973-C842-482F-B39E-8E098DF2881B}" destId="{F9DBC93C-4D00-4A2E-A9BE-6C068BD35224}" srcOrd="0" destOrd="0" parTransId="{65BBEF9B-6E0E-47AC-A3B9-9382838BFF4A}" sibTransId="{B17BCF89-4208-406B-A46F-A12BF2E68EEC}"/>
    <dgm:cxn modelId="{9A3A32D3-4006-4347-AC22-9B9A39CE8E55}" type="presOf" srcId="{795F475C-28D6-4927-936C-9C30388F6967}" destId="{60F4DD20-9E1E-44B0-ACC0-C7C7F51BD245}" srcOrd="0" destOrd="0" presId="urn:microsoft.com/office/officeart/2005/8/layout/hierarchy6"/>
    <dgm:cxn modelId="{1E7A2C13-3B6E-4969-9A41-2ED7B55BBB4A}" type="presOf" srcId="{A1A93217-3C5B-4290-9081-3A2134FB9B4D}" destId="{8786B9A7-A2D6-4243-A5D6-3E6720B65CF4}" srcOrd="0" destOrd="0" presId="urn:microsoft.com/office/officeart/2005/8/layout/hierarchy6"/>
    <dgm:cxn modelId="{958426AA-4524-4ACD-A08C-1AB0F5AC0A93}" type="presOf" srcId="{BCD282C2-8046-4BE4-BC1C-D6690F3166AE}" destId="{E1D214CD-31AD-4502-AC06-D7561275F5FE}" srcOrd="0" destOrd="0" presId="urn:microsoft.com/office/officeart/2005/8/layout/hierarchy6"/>
    <dgm:cxn modelId="{D5228B0B-E0D9-4A15-8B6F-A321BBA65940}" srcId="{48166E0D-0E70-4DDA-8AA1-9CCFF7D12A9A}" destId="{AA06D973-C842-482F-B39E-8E098DF2881B}" srcOrd="0" destOrd="0" parTransId="{77736A56-3D02-461B-8BA2-8C6CBF2D5F14}" sibTransId="{36E4BAC3-F44D-4643-944C-B2BC7CE5325F}"/>
    <dgm:cxn modelId="{1FA0B934-6E1D-4BED-9397-95B857EE97A8}" type="presOf" srcId="{12E8D65E-83DA-414E-BB8E-1034084028BC}" destId="{5E300195-ECC4-4D3D-BE66-BB1FA36D2024}" srcOrd="0" destOrd="0" presId="urn:microsoft.com/office/officeart/2005/8/layout/hierarchy6"/>
    <dgm:cxn modelId="{02E2DB92-2B3C-4626-911E-808BFD1FD5B7}" type="presOf" srcId="{C07933EA-3004-469C-B2C6-7B1B373650E9}" destId="{C824D944-2B55-4B37-8C5B-E9367CFC9ABE}" srcOrd="0" destOrd="0" presId="urn:microsoft.com/office/officeart/2005/8/layout/hierarchy6"/>
    <dgm:cxn modelId="{5B33FE6F-6265-4AC3-A550-10B89BF61D23}" srcId="{795F475C-28D6-4927-936C-9C30388F6967}" destId="{C07933EA-3004-469C-B2C6-7B1B373650E9}" srcOrd="0" destOrd="0" parTransId="{135E3918-3433-4612-A00D-B4B648936297}" sibTransId="{5DF613DA-BEE2-43B4-A184-4CAC97B5A146}"/>
    <dgm:cxn modelId="{CB1D4126-3667-4AB9-87A5-BEDA7BE9D701}" type="presOf" srcId="{77736A56-3D02-461B-8BA2-8C6CBF2D5F14}" destId="{C8579F68-B740-48AC-9EA7-A63E48AC967F}" srcOrd="0" destOrd="0" presId="urn:microsoft.com/office/officeart/2005/8/layout/hierarchy6"/>
    <dgm:cxn modelId="{08B5F6C7-1B41-4151-9407-A4476A77769E}" type="presOf" srcId="{0510059B-5905-456E-9002-401C414B7AB4}" destId="{58A62D63-A8E8-4A95-86A2-83DAD4BF1B68}" srcOrd="0" destOrd="0" presId="urn:microsoft.com/office/officeart/2005/8/layout/hierarchy6"/>
    <dgm:cxn modelId="{90D1560E-6D30-47FB-957A-D9F6594566D7}" type="presParOf" srcId="{5E300195-ECC4-4D3D-BE66-BB1FA36D2024}" destId="{6BCA5A87-5E70-4724-A728-CF03EB9DA250}" srcOrd="0" destOrd="0" presId="urn:microsoft.com/office/officeart/2005/8/layout/hierarchy6"/>
    <dgm:cxn modelId="{F785AFB7-CE0B-43C2-93B2-0B4BE725FFCC}" type="presParOf" srcId="{6BCA5A87-5E70-4724-A728-CF03EB9DA250}" destId="{7BAE075E-170C-4CD8-A8A4-75A98613C78C}" srcOrd="0" destOrd="0" presId="urn:microsoft.com/office/officeart/2005/8/layout/hierarchy6"/>
    <dgm:cxn modelId="{03343D1C-2BAE-4048-83A9-C905C043C61B}" type="presParOf" srcId="{7BAE075E-170C-4CD8-A8A4-75A98613C78C}" destId="{4B4E56EA-CDE0-4704-825C-1ABF4D06EA3D}" srcOrd="0" destOrd="0" presId="urn:microsoft.com/office/officeart/2005/8/layout/hierarchy6"/>
    <dgm:cxn modelId="{006A23D6-69E8-45E0-B138-25A7F8A7025F}" type="presParOf" srcId="{4B4E56EA-CDE0-4704-825C-1ABF4D06EA3D}" destId="{36725D60-7F0D-4244-9931-513D636E38C4}" srcOrd="0" destOrd="0" presId="urn:microsoft.com/office/officeart/2005/8/layout/hierarchy6"/>
    <dgm:cxn modelId="{F5C0FAFB-4072-49AE-BE67-50901E763AE1}" type="presParOf" srcId="{4B4E56EA-CDE0-4704-825C-1ABF4D06EA3D}" destId="{83B8BBA0-FFD9-491E-B0AD-47997395DE71}" srcOrd="1" destOrd="0" presId="urn:microsoft.com/office/officeart/2005/8/layout/hierarchy6"/>
    <dgm:cxn modelId="{84265827-B466-492E-9236-514E8999BEB9}" type="presParOf" srcId="{83B8BBA0-FFD9-491E-B0AD-47997395DE71}" destId="{C8579F68-B740-48AC-9EA7-A63E48AC967F}" srcOrd="0" destOrd="0" presId="urn:microsoft.com/office/officeart/2005/8/layout/hierarchy6"/>
    <dgm:cxn modelId="{A82BE3FD-CE9E-41D7-8218-C9BD98CD05DC}" type="presParOf" srcId="{83B8BBA0-FFD9-491E-B0AD-47997395DE71}" destId="{C2D61267-CFE2-4E36-BCE0-CD23ACD27562}" srcOrd="1" destOrd="0" presId="urn:microsoft.com/office/officeart/2005/8/layout/hierarchy6"/>
    <dgm:cxn modelId="{500AE20B-1FC2-4D1E-849D-5DB72AFC6F37}" type="presParOf" srcId="{C2D61267-CFE2-4E36-BCE0-CD23ACD27562}" destId="{A06B5A47-6811-4D70-AC8B-88A1D4119437}" srcOrd="0" destOrd="0" presId="urn:microsoft.com/office/officeart/2005/8/layout/hierarchy6"/>
    <dgm:cxn modelId="{1EC9F6C2-A90B-40B4-8776-58600AA89A50}" type="presParOf" srcId="{C2D61267-CFE2-4E36-BCE0-CD23ACD27562}" destId="{52159112-7BE4-4E49-A556-9302D14ED512}" srcOrd="1" destOrd="0" presId="urn:microsoft.com/office/officeart/2005/8/layout/hierarchy6"/>
    <dgm:cxn modelId="{F0DC76A4-AA8D-4B24-9599-DE90762F842C}" type="presParOf" srcId="{52159112-7BE4-4E49-A556-9302D14ED512}" destId="{C3157B28-22DF-465B-8726-A1B9CFFB3FA2}" srcOrd="0" destOrd="0" presId="urn:microsoft.com/office/officeart/2005/8/layout/hierarchy6"/>
    <dgm:cxn modelId="{54CD826F-6D77-45B4-ABBA-FDB9E8FE0C1A}" type="presParOf" srcId="{52159112-7BE4-4E49-A556-9302D14ED512}" destId="{1CC36C6A-07F1-402B-9BC8-54010B17928F}" srcOrd="1" destOrd="0" presId="urn:microsoft.com/office/officeart/2005/8/layout/hierarchy6"/>
    <dgm:cxn modelId="{86CF0CE7-998E-4918-ACC6-DC8B4A7A4C64}" type="presParOf" srcId="{1CC36C6A-07F1-402B-9BC8-54010B17928F}" destId="{B1D60134-CE82-4BDC-874A-D16DD3BF5ED4}" srcOrd="0" destOrd="0" presId="urn:microsoft.com/office/officeart/2005/8/layout/hierarchy6"/>
    <dgm:cxn modelId="{521326B1-C633-4FD2-BEEE-5D567E385CC5}" type="presParOf" srcId="{1CC36C6A-07F1-402B-9BC8-54010B17928F}" destId="{D24A6C62-D09E-4CBD-9769-56E7321197D8}" srcOrd="1" destOrd="0" presId="urn:microsoft.com/office/officeart/2005/8/layout/hierarchy6"/>
    <dgm:cxn modelId="{2EF291A9-9971-454B-A78F-A22120AA42AE}" type="presParOf" srcId="{52159112-7BE4-4E49-A556-9302D14ED512}" destId="{E1D214CD-31AD-4502-AC06-D7561275F5FE}" srcOrd="2" destOrd="0" presId="urn:microsoft.com/office/officeart/2005/8/layout/hierarchy6"/>
    <dgm:cxn modelId="{1F8035F1-B69B-4383-98D2-C3CF0DA15B52}" type="presParOf" srcId="{52159112-7BE4-4E49-A556-9302D14ED512}" destId="{B58DF993-C798-4754-B3CA-A8405A69F6E7}" srcOrd="3" destOrd="0" presId="urn:microsoft.com/office/officeart/2005/8/layout/hierarchy6"/>
    <dgm:cxn modelId="{DECD10B9-3587-4CDD-8997-7DBEDAEEDA78}" type="presParOf" srcId="{B58DF993-C798-4754-B3CA-A8405A69F6E7}" destId="{58A62D63-A8E8-4A95-86A2-83DAD4BF1B68}" srcOrd="0" destOrd="0" presId="urn:microsoft.com/office/officeart/2005/8/layout/hierarchy6"/>
    <dgm:cxn modelId="{98CDE2A4-9CCE-4E09-997E-36ED501F2BB4}" type="presParOf" srcId="{B58DF993-C798-4754-B3CA-A8405A69F6E7}" destId="{215A522B-59F1-4D5E-AF5F-B25087622783}" srcOrd="1" destOrd="0" presId="urn:microsoft.com/office/officeart/2005/8/layout/hierarchy6"/>
    <dgm:cxn modelId="{90927CA3-21A2-4312-9165-52C17C51EB47}" type="presParOf" srcId="{83B8BBA0-FFD9-491E-B0AD-47997395DE71}" destId="{8ABE919C-C6A6-405F-88B0-C49125BF2C1D}" srcOrd="2" destOrd="0" presId="urn:microsoft.com/office/officeart/2005/8/layout/hierarchy6"/>
    <dgm:cxn modelId="{9645157B-5451-408E-9D03-555B4EABB04D}" type="presParOf" srcId="{83B8BBA0-FFD9-491E-B0AD-47997395DE71}" destId="{0DABC3B2-5F90-428A-A031-E0F840DE5BC4}" srcOrd="3" destOrd="0" presId="urn:microsoft.com/office/officeart/2005/8/layout/hierarchy6"/>
    <dgm:cxn modelId="{FDEC51AB-6344-4A17-8521-2083F3A7466E}" type="presParOf" srcId="{0DABC3B2-5F90-428A-A031-E0F840DE5BC4}" destId="{60F4DD20-9E1E-44B0-ACC0-C7C7F51BD245}" srcOrd="0" destOrd="0" presId="urn:microsoft.com/office/officeart/2005/8/layout/hierarchy6"/>
    <dgm:cxn modelId="{69F46770-37CC-46DD-8693-6E64B7482DAC}" type="presParOf" srcId="{0DABC3B2-5F90-428A-A031-E0F840DE5BC4}" destId="{93A2EA27-08BB-40AA-85C1-98A919F54569}" srcOrd="1" destOrd="0" presId="urn:microsoft.com/office/officeart/2005/8/layout/hierarchy6"/>
    <dgm:cxn modelId="{F133CC29-5779-4EEB-8EF1-BDFD7CE8251A}" type="presParOf" srcId="{93A2EA27-08BB-40AA-85C1-98A919F54569}" destId="{D4755679-742A-4FBA-83FC-15CC297366CF}" srcOrd="0" destOrd="0" presId="urn:microsoft.com/office/officeart/2005/8/layout/hierarchy6"/>
    <dgm:cxn modelId="{0DB78DFD-BD8E-48C3-8331-2C8295240B9D}" type="presParOf" srcId="{93A2EA27-08BB-40AA-85C1-98A919F54569}" destId="{9F9EC516-C156-45D6-8B29-C8BF40E74B69}" srcOrd="1" destOrd="0" presId="urn:microsoft.com/office/officeart/2005/8/layout/hierarchy6"/>
    <dgm:cxn modelId="{909E190E-198C-4561-930D-0066D86AF87B}" type="presParOf" srcId="{9F9EC516-C156-45D6-8B29-C8BF40E74B69}" destId="{C824D944-2B55-4B37-8C5B-E9367CFC9ABE}" srcOrd="0" destOrd="0" presId="urn:microsoft.com/office/officeart/2005/8/layout/hierarchy6"/>
    <dgm:cxn modelId="{C24D7A88-24B3-420B-A612-12E269D9CA59}" type="presParOf" srcId="{9F9EC516-C156-45D6-8B29-C8BF40E74B69}" destId="{A3F44EF0-06DE-4C15-A4CF-D52407F18965}" srcOrd="1" destOrd="0" presId="urn:microsoft.com/office/officeart/2005/8/layout/hierarchy6"/>
    <dgm:cxn modelId="{481F60D6-F78B-494D-B9A7-030E045FFB6F}" type="presParOf" srcId="{93A2EA27-08BB-40AA-85C1-98A919F54569}" destId="{B7F7BBCB-002B-4761-BA78-DBC979BE8140}" srcOrd="2" destOrd="0" presId="urn:microsoft.com/office/officeart/2005/8/layout/hierarchy6"/>
    <dgm:cxn modelId="{84DF9C62-6B26-49EB-88B8-9CB6134BF13A}" type="presParOf" srcId="{93A2EA27-08BB-40AA-85C1-98A919F54569}" destId="{982EA786-E7FD-4922-A995-06C109984AD4}" srcOrd="3" destOrd="0" presId="urn:microsoft.com/office/officeart/2005/8/layout/hierarchy6"/>
    <dgm:cxn modelId="{C9C00808-3FCE-49BE-8B6C-5A44C9A30E42}" type="presParOf" srcId="{982EA786-E7FD-4922-A995-06C109984AD4}" destId="{8786B9A7-A2D6-4243-A5D6-3E6720B65CF4}" srcOrd="0" destOrd="0" presId="urn:microsoft.com/office/officeart/2005/8/layout/hierarchy6"/>
    <dgm:cxn modelId="{AA97378F-4C23-409A-81C6-4663A2D51230}" type="presParOf" srcId="{982EA786-E7FD-4922-A995-06C109984AD4}" destId="{0B4B1A1D-332E-4423-A0FE-D1A0BBF93BFE}" srcOrd="1" destOrd="0" presId="urn:microsoft.com/office/officeart/2005/8/layout/hierarchy6"/>
    <dgm:cxn modelId="{804B6DF0-CDAB-4EB9-9EAD-53777150F920}" type="presParOf" srcId="{5E300195-ECC4-4D3D-BE66-BB1FA36D2024}" destId="{5ECF3B11-1FAF-4E89-94C6-8D5432B45BF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0.23038</cdr:x>
      <cdr:y>0.23168</cdr:y>
    </cdr:from>
    <cdr:to>
      <cdr:x>0.28799</cdr:x>
      <cdr:y>0.82257</cdr:y>
    </cdr:to>
    <cdr:sp macro="" textlink="">
      <cdr:nvSpPr>
        <cdr:cNvPr id="2" name="Rectangle 1"/>
        <cdr:cNvSpPr/>
      </cdr:nvSpPr>
      <cdr:spPr>
        <a:xfrm xmlns:a="http://schemas.openxmlformats.org/drawingml/2006/main">
          <a:off x="1715874" y="938495"/>
          <a:ext cx="429108" cy="239357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0.4642</cdr:x>
      <cdr:y>0.23129</cdr:y>
    </cdr:from>
    <cdr:to>
      <cdr:x>0.52182</cdr:x>
      <cdr:y>0.82218</cdr:y>
    </cdr:to>
    <cdr:sp macro="" textlink="">
      <cdr:nvSpPr>
        <cdr:cNvPr id="3" name="Rectangle 2"/>
        <cdr:cNvSpPr/>
      </cdr:nvSpPr>
      <cdr:spPr>
        <a:xfrm xmlns:a="http://schemas.openxmlformats.org/drawingml/2006/main">
          <a:off x="3457417" y="936906"/>
          <a:ext cx="429108" cy="239357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0.69896</cdr:x>
      <cdr:y>0.23188</cdr:y>
    </cdr:from>
    <cdr:to>
      <cdr:x>0.75657</cdr:x>
      <cdr:y>0.82277</cdr:y>
    </cdr:to>
    <cdr:sp macro="" textlink="">
      <cdr:nvSpPr>
        <cdr:cNvPr id="4" name="Rectangle 3"/>
        <cdr:cNvSpPr/>
      </cdr:nvSpPr>
      <cdr:spPr>
        <a:xfrm xmlns:a="http://schemas.openxmlformats.org/drawingml/2006/main">
          <a:off x="5205899" y="939297"/>
          <a:ext cx="429108" cy="239357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5B0AC-0837-4904-A7A1-D2804345405A}" type="datetimeFigureOut">
              <a:rPr lang="en-US" smtClean="0"/>
              <a:t>1/8/2017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D4B08-304F-4AB7-AC4E-2D123BF082FF}" type="slidenum">
              <a:rPr lang="en-US" smtClean="0"/>
              <a:t>‹#›</a:t>
            </a:fld>
            <a:endParaRPr lang="en-US"/>
          </a:p>
        </p:txBody>
      </p:sp>
    </p:spTree>
    <p:extLst>
      <p:ext uri="{BB962C8B-B14F-4D97-AF65-F5344CB8AC3E}">
        <p14:creationId xmlns:p14="http://schemas.microsoft.com/office/powerpoint/2010/main" val="481638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My name is Justin </a:t>
            </a:r>
            <a:r>
              <a:rPr lang="en-US" sz="1200" kern="1200" dirty="0" err="1" smtClean="0">
                <a:solidFill>
                  <a:schemeClr val="tx1"/>
                </a:solidFill>
                <a:effectLst/>
                <a:latin typeface="+mn-lt"/>
                <a:ea typeface="+mn-ea"/>
                <a:cs typeface="+mn-cs"/>
              </a:rPr>
              <a:t>Maxfield</a:t>
            </a:r>
            <a:r>
              <a:rPr lang="en-US" sz="1200" kern="1200" dirty="0" smtClean="0">
                <a:solidFill>
                  <a:schemeClr val="tx1"/>
                </a:solidFill>
                <a:effectLst/>
                <a:latin typeface="+mn-lt"/>
                <a:ea typeface="+mn-ea"/>
                <a:cs typeface="+mn-cs"/>
              </a:rPr>
              <a:t> and I’ll be speaking today about a generative model of categorical representations.  We do this by formalizing the principles of within-category similarity and between-category distinctiveness.  Before I get into the specifics, we should address the big picture.  Categories make us who we are.  It is our knowledge of them and the application of that knowledge that allows us to navigate a world that would otherwise be filled with novel objects that would be incomprehensible.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a:t>
            </a:fld>
            <a:endParaRPr lang="en-US"/>
          </a:p>
        </p:txBody>
      </p:sp>
    </p:spTree>
    <p:extLst>
      <p:ext uri="{BB962C8B-B14F-4D97-AF65-F5344CB8AC3E}">
        <p14:creationId xmlns:p14="http://schemas.microsoft.com/office/powerpoint/2010/main" val="481610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formalizing these two core principles of specificity and distinctiveness, our goal is create a generative model that is able to learn the representations of categories.  Computational models serve as an explicit baseline from which to make predictions and form theories.  The main focus of our model is create a straightforward method of capturing the important features of any given category of objects, using high dimensional features that will work with images of objects.  This is an overview of our model which I will walk through now.</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10</a:t>
            </a:fld>
            <a:endParaRPr lang="en-US"/>
          </a:p>
        </p:txBody>
      </p:sp>
    </p:spTree>
    <p:extLst>
      <p:ext uri="{BB962C8B-B14F-4D97-AF65-F5344CB8AC3E}">
        <p14:creationId xmlns:p14="http://schemas.microsoft.com/office/powerpoint/2010/main" val="242766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address the big picture, we decided to use a lot of smaller pictures.  Our stimulus set was 4,800 cropped objects collected from </a:t>
            </a:r>
            <a:r>
              <a:rPr lang="en-US" sz="1200" kern="1200" dirty="0" err="1" smtClean="0">
                <a:solidFill>
                  <a:schemeClr val="tx1"/>
                </a:solidFill>
                <a:effectLst/>
                <a:latin typeface="+mn-lt"/>
                <a:ea typeface="+mn-ea"/>
                <a:cs typeface="+mn-cs"/>
              </a:rPr>
              <a:t>ImageNet</a:t>
            </a:r>
            <a:r>
              <a:rPr lang="en-US" sz="1200" kern="1200" dirty="0" smtClean="0">
                <a:solidFill>
                  <a:schemeClr val="tx1"/>
                </a:solidFill>
                <a:effectLst/>
                <a:latin typeface="+mn-lt"/>
                <a:ea typeface="+mn-ea"/>
                <a:cs typeface="+mn-cs"/>
              </a:rPr>
              <a:t> and Google.  These images were split equally between  4 superordinate categories: Vehicles, Furniture, Desserts, and Clothing with each of these split into 4 basic level categories each,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11</a:t>
            </a:fld>
            <a:endParaRPr lang="en-US"/>
          </a:p>
        </p:txBody>
      </p:sp>
    </p:spTree>
    <p:extLst>
      <p:ext uri="{BB962C8B-B14F-4D97-AF65-F5344CB8AC3E}">
        <p14:creationId xmlns:p14="http://schemas.microsoft.com/office/powerpoint/2010/main" val="3553223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with each of those split into 3 subordinate level categories each. </a:t>
            </a:r>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12</a:t>
            </a:fld>
            <a:endParaRPr lang="en-US"/>
          </a:p>
        </p:txBody>
      </p:sp>
    </p:spTree>
    <p:extLst>
      <p:ext uri="{BB962C8B-B14F-4D97-AF65-F5344CB8AC3E}">
        <p14:creationId xmlns:p14="http://schemas.microsoft.com/office/powerpoint/2010/main" val="281870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hierarchical structure is the same as we used in the behavioral experiment.   If you think you’re starting to see some similarities within and between these categories, even from this broad overview, you’re picking up on one of the biggest reasons we decided to create a generative model.  By examining lots of positive samples, a generative model can learn these sorts of distinctions on its own, much like the countless exposures to objects that we see and categorize without a second thought.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13</a:t>
            </a:fld>
            <a:endParaRPr lang="en-US"/>
          </a:p>
        </p:txBody>
      </p:sp>
    </p:spTree>
    <p:extLst>
      <p:ext uri="{BB962C8B-B14F-4D97-AF65-F5344CB8AC3E}">
        <p14:creationId xmlns:p14="http://schemas.microsoft.com/office/powerpoint/2010/main" val="235534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make this process a bit clearer, lets focus on an example category from each level: taxi, car, and vehicle.  We started by extracting the features from every single exemplar.  We did this by using Scale-Invariant Feature Transform, or SIFT, along with hue features.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14</a:t>
            </a:fld>
            <a:endParaRPr lang="en-US"/>
          </a:p>
        </p:txBody>
      </p:sp>
    </p:spTree>
    <p:extLst>
      <p:ext uri="{BB962C8B-B14F-4D97-AF65-F5344CB8AC3E}">
        <p14:creationId xmlns:p14="http://schemas.microsoft.com/office/powerpoint/2010/main" val="130850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make all the histograms comparable in the same feature space we used the Bag-of-Words method to create a dictionary of visual words, which is basically a high-dimensional feature space where the features of each image are clustered into a certain number of areas.  We chose to designate 1000 SIFT words and 64 hue words so that each exemplar was now represented as a 1064 feature histogram.  I’m not going to spend too much time on the details of how this feature extraction works.  If you saw my advisor, Greg </a:t>
            </a:r>
            <a:r>
              <a:rPr lang="en-US" sz="1200" kern="1200" dirty="0" err="1" smtClean="0">
                <a:solidFill>
                  <a:schemeClr val="tx1"/>
                </a:solidFill>
                <a:effectLst/>
                <a:latin typeface="+mn-lt"/>
                <a:ea typeface="+mn-ea"/>
                <a:cs typeface="+mn-cs"/>
              </a:rPr>
              <a:t>Zelinsky’s</a:t>
            </a:r>
            <a:r>
              <a:rPr lang="en-US" sz="1200" kern="1200" dirty="0" smtClean="0">
                <a:solidFill>
                  <a:schemeClr val="tx1"/>
                </a:solidFill>
                <a:effectLst/>
                <a:latin typeface="+mn-lt"/>
                <a:ea typeface="+mn-ea"/>
                <a:cs typeface="+mn-cs"/>
              </a:rPr>
              <a:t> symposium talk yesterday, he covered this briefly.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15</a:t>
            </a:fld>
            <a:endParaRPr lang="en-US"/>
          </a:p>
        </p:txBody>
      </p:sp>
    </p:spTree>
    <p:extLst>
      <p:ext uri="{BB962C8B-B14F-4D97-AF65-F5344CB8AC3E}">
        <p14:creationId xmlns:p14="http://schemas.microsoft.com/office/powerpoint/2010/main" val="48125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important thing to understand at this point is that we have a histogram of features for each exemplar all in one common space.</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16</a:t>
            </a:fld>
            <a:endParaRPr lang="en-US"/>
          </a:p>
        </p:txBody>
      </p:sp>
    </p:spTree>
    <p:extLst>
      <p:ext uri="{BB962C8B-B14F-4D97-AF65-F5344CB8AC3E}">
        <p14:creationId xmlns:p14="http://schemas.microsoft.com/office/powerpoint/2010/main" val="3903546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.gif</a:t>
            </a:r>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17</a:t>
            </a:fld>
            <a:endParaRPr lang="en-US"/>
          </a:p>
        </p:txBody>
      </p:sp>
    </p:spTree>
    <p:extLst>
      <p:ext uri="{BB962C8B-B14F-4D97-AF65-F5344CB8AC3E}">
        <p14:creationId xmlns:p14="http://schemas.microsoft.com/office/powerpoint/2010/main" val="40202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look at another way we can visualize these histograms.  Here you can see a rectangle where each row represents the histogram of one exemplar and each column represents one bin of a visual word.  Black areas indicate that for that exemplar, there were little to no features found in that cluster.  Brighter areas mean that there was a higher frequency of features.  Already starting to emerge, you can begin to see some patterns, albeit noisy.  There are some vertical lines where there is some consistency between these exemplars.  Our model is essentially one of dimensionality reduction.  We want to get rid of the unimportant noise in the features of these categories and only find the important consistent ones.  For the car example here, you can see much of the same:  there are some definite commonalities between the exemplars of this category, but there’s also a lot of noise.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18</a:t>
            </a:fld>
            <a:endParaRPr lang="en-US"/>
          </a:p>
        </p:txBody>
      </p:sp>
    </p:spTree>
    <p:extLst>
      <p:ext uri="{BB962C8B-B14F-4D97-AF65-F5344CB8AC3E}">
        <p14:creationId xmlns:p14="http://schemas.microsoft.com/office/powerpoint/2010/main" val="3310708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look at another way we can visualize these histograms.  Here you can see a rectangle where each row represents the histogram of one exemplar and each column represents one bin of a visual word.  Black areas indicate that for that exemplar, there were little to no features found in that cluster.  Brighter areas mean that there was a higher frequency of features.  Already starting to emerge, you can begin to see some patterns, albeit noisy.  There are some vertical lines where there is some consistency between these exemplars.  Our model is essentially one of dimensionality reduction.  We want to get rid of the unimportant noise in the features of these categories and only find the important consistent ones.  For the car example here, you can see much of the same:  there are some definite commonalities between the exemplars of this category, but there’s also a lot of noise.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19</a:t>
            </a:fld>
            <a:endParaRPr lang="en-US"/>
          </a:p>
        </p:txBody>
      </p:sp>
    </p:spTree>
    <p:extLst>
      <p:ext uri="{BB962C8B-B14F-4D97-AF65-F5344CB8AC3E}">
        <p14:creationId xmlns:p14="http://schemas.microsoft.com/office/powerpoint/2010/main" val="421927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based on our prior experience, we can make an informed decision about what to do if we come across a bear.  Running may seem the prudent choice for most of us while others may choose to fight in hopes of scaring the bear off.  If we’re a zookeeper on the other hand, we may just give them a friendly pet.  How do we learn these categories?  How are they organized in our memories?  How flexible are they?  These are the sorts of questions researchers have been asking for decades.  And while psychologists have made great strides in addressing these issues, there is one way in which we are severely limited.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a:t>
            </a:fld>
            <a:endParaRPr lang="en-US"/>
          </a:p>
        </p:txBody>
      </p:sp>
    </p:spTree>
    <p:extLst>
      <p:ext uri="{BB962C8B-B14F-4D97-AF65-F5344CB8AC3E}">
        <p14:creationId xmlns:p14="http://schemas.microsoft.com/office/powerpoint/2010/main" val="42613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look at another way we can visualize these histograms.  Here you can see a rectangle where each row represents the histogram of one exemplar and each column represents one bin of a visual word.  Black areas indicate that for that exemplar, there were little to no features found in that cluster.  Brighter areas mean that there was a higher frequency of features.  Already starting to emerge, you can begin to see some patterns, albeit noisy.  There are some vertical lines where there is some consistency between these exemplars.  Our model is essentially one of dimensionality reduction.  We want to get rid of the unimportant noise in the features of these categories and only find the important consistent ones.  For the car example here, you can see much of the same:  there are some definite commonalities between the exemplars of this category, but there’s also a lot of noise.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20</a:t>
            </a:fld>
            <a:endParaRPr lang="en-US"/>
          </a:p>
        </p:txBody>
      </p:sp>
    </p:spTree>
    <p:extLst>
      <p:ext uri="{BB962C8B-B14F-4D97-AF65-F5344CB8AC3E}">
        <p14:creationId xmlns:p14="http://schemas.microsoft.com/office/powerpoint/2010/main" val="299201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look at another way we can visualize these histograms.  Here you can see a rectangle where each row represents the histogram of one exemplar and each column represents one bin of a visual word.  Black areas indicate that for that exemplar, there were little to no features found in that cluster.  Brighter areas mean that there was a higher frequency of features.  Already starting to emerge, you can begin to see some patterns, albeit noisy.  There are some vertical lines where there is some consistency between these exemplars.  Our model is essentially one of dimensionality reduction.  We want to get rid of the unimportant noise in the features of these categories and only find the important consistent ones.  For the car example here, you can see much of the same:  there are some definite commonalities between the exemplars of this category, but there’s also a lot of noise.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21</a:t>
            </a:fld>
            <a:endParaRPr lang="en-US"/>
          </a:p>
        </p:txBody>
      </p:sp>
    </p:spTree>
    <p:extLst>
      <p:ext uri="{BB962C8B-B14F-4D97-AF65-F5344CB8AC3E}">
        <p14:creationId xmlns:p14="http://schemas.microsoft.com/office/powerpoint/2010/main" val="33057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Going back to our example category, we averaged each word for all of the histograms within a category to create one averaged bag of words histogram.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ED4B08-304F-4AB7-AC4E-2D123BF082FF}" type="slidenum">
              <a:rPr lang="en-US" smtClean="0"/>
              <a:t>23</a:t>
            </a:fld>
            <a:endParaRPr lang="en-US"/>
          </a:p>
        </p:txBody>
      </p:sp>
    </p:spTree>
    <p:extLst>
      <p:ext uri="{BB962C8B-B14F-4D97-AF65-F5344CB8AC3E}">
        <p14:creationId xmlns:p14="http://schemas.microsoft.com/office/powerpoint/2010/main" val="1504029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 think of this as a prototype if you’d like, but I’m going to avoid the term as it’s a bit theoretically laden.  The crucial aspect of this averaged histogram is that each word now has a mean and standard deviation associated with it, which we will use to find the consistent features within a category. </a:t>
            </a:r>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24</a:t>
            </a:fld>
            <a:endParaRPr lang="en-US"/>
          </a:p>
        </p:txBody>
      </p:sp>
    </p:spTree>
    <p:extLst>
      <p:ext uri="{BB962C8B-B14F-4D97-AF65-F5344CB8AC3E}">
        <p14:creationId xmlns:p14="http://schemas.microsoft.com/office/powerpoint/2010/main" val="310359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25</a:t>
            </a:fld>
            <a:endParaRPr lang="en-US"/>
          </a:p>
        </p:txBody>
      </p:sp>
    </p:spTree>
    <p:extLst>
      <p:ext uri="{BB962C8B-B14F-4D97-AF65-F5344CB8AC3E}">
        <p14:creationId xmlns:p14="http://schemas.microsoft.com/office/powerpoint/2010/main" val="133387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our Taxi category.   We wanted to isolate features that appeared frequently and consistently across all members of the category.  We did this using a two step process.  The first was to use the interquartile range rule to select a set of candidates.  From this candidate pool we computed the inverse of its coefficient of variation by dividing its mean frequency by its standard deviation.  This is a common method for quantifying a scale-invariant signal-to-noise ratio.  This gave each candidate CCF a weight where higher values indicated a higher </a:t>
            </a:r>
            <a:r>
              <a:rPr lang="en-US" sz="1200" kern="1200" dirty="0" err="1" smtClean="0">
                <a:solidFill>
                  <a:schemeClr val="tx1"/>
                </a:solidFill>
                <a:effectLst/>
                <a:latin typeface="+mn-lt"/>
                <a:ea typeface="+mn-ea"/>
                <a:cs typeface="+mn-cs"/>
              </a:rPr>
              <a:t>likeliehood</a:t>
            </a:r>
            <a:r>
              <a:rPr lang="en-US" sz="1200" kern="1200" dirty="0" smtClean="0">
                <a:solidFill>
                  <a:schemeClr val="tx1"/>
                </a:solidFill>
                <a:effectLst/>
                <a:latin typeface="+mn-lt"/>
                <a:ea typeface="+mn-ea"/>
                <a:cs typeface="+mn-cs"/>
              </a:rPr>
              <a:t> of being an important feature.  </a:t>
            </a:r>
          </a:p>
        </p:txBody>
      </p:sp>
      <p:sp>
        <p:nvSpPr>
          <p:cNvPr id="4" name="Slide Number Placeholder 3"/>
          <p:cNvSpPr>
            <a:spLocks noGrp="1"/>
          </p:cNvSpPr>
          <p:nvPr>
            <p:ph type="sldNum" sz="quarter" idx="10"/>
          </p:nvPr>
        </p:nvSpPr>
        <p:spPr/>
        <p:txBody>
          <a:bodyPr/>
          <a:lstStyle/>
          <a:p>
            <a:fld id="{BAED4B08-304F-4AB7-AC4E-2D123BF082FF}" type="slidenum">
              <a:rPr lang="en-US" smtClean="0"/>
              <a:t>26</a:t>
            </a:fld>
            <a:endParaRPr lang="en-US"/>
          </a:p>
        </p:txBody>
      </p:sp>
    </p:spTree>
    <p:extLst>
      <p:ext uri="{BB962C8B-B14F-4D97-AF65-F5344CB8AC3E}">
        <p14:creationId xmlns:p14="http://schemas.microsoft.com/office/powerpoint/2010/main" val="4008545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words that remained, highlighted here in red, are what we call Category Consistent Features, or CCF’s.  These CCF’s can be thought of as the learned visual representation of an object category.</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27</a:t>
            </a:fld>
            <a:endParaRPr lang="en-US"/>
          </a:p>
        </p:txBody>
      </p:sp>
    </p:spTree>
    <p:extLst>
      <p:ext uri="{BB962C8B-B14F-4D97-AF65-F5344CB8AC3E}">
        <p14:creationId xmlns:p14="http://schemas.microsoft.com/office/powerpoint/2010/main" val="3301986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Going back to our histogram visualization, you can the CCFs we selected match well with the consistencies of the exemplars while pruning away the noise.  The brightness of the CCFs shows the relative weight for each feature, with features with higher means and lower standard deviations being the brightest.</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28</a:t>
            </a:fld>
            <a:endParaRPr lang="en-US"/>
          </a:p>
        </p:txBody>
      </p:sp>
    </p:spTree>
    <p:extLst>
      <p:ext uri="{BB962C8B-B14F-4D97-AF65-F5344CB8AC3E}">
        <p14:creationId xmlns:p14="http://schemas.microsoft.com/office/powerpoint/2010/main" val="2437179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looking at the number of CCFs by level, we see that there are the most consistent features at the subordinate level, followed by the basic and superordinate levels.  In a little bit, I will show how this measure can be useful in predicting the within-category similarity that is thought to be driving the behavioral guidance data.  Specificity is only one piece of the puzzle though to understanding categorical representations.  To get the other piece we need to have a measure of between category distinctiveness.  It makes sense that the closer two categories are to each other, the harder the verification judgement will be.</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29</a:t>
            </a:fld>
            <a:endParaRPr lang="en-US"/>
          </a:p>
        </p:txBody>
      </p:sp>
    </p:spTree>
    <p:extLst>
      <p:ext uri="{BB962C8B-B14F-4D97-AF65-F5344CB8AC3E}">
        <p14:creationId xmlns:p14="http://schemas.microsoft.com/office/powerpoint/2010/main" val="3566198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model quantifies the distinctiveness between categories by calculating what we are calling sibling distance.  To briefly summarize the process, we take the chi-squared distance between the CCF histogram of category A and compare that to the corresponding bins of the feature histograms for all the exemplars in category A and category B.  By averaging these hundreds of comparisons, we are able to quantify the distance between the important features of each category.  We computed this distance for all categories that shared a parent.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30</a:t>
            </a:fld>
            <a:endParaRPr lang="en-US"/>
          </a:p>
        </p:txBody>
      </p:sp>
    </p:spTree>
    <p:extLst>
      <p:ext uri="{BB962C8B-B14F-4D97-AF65-F5344CB8AC3E}">
        <p14:creationId xmlns:p14="http://schemas.microsoft.com/office/powerpoint/2010/main" val="3344854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categories.  Rather, these are some of the logical structures used to test category learning models.  Simple stimuli are coded based on their perceptual dimensions such as color, size, form, and position.  However, these values are often only binary, which allows for precise control but suffers from a limited feature space.  A common approach is to design discriminative models to accurately approximate learning categories.  However it is more difficult to understand how we categorize objects when the features aren’t as simple.  This is where generative models could prove useful.  They are able to examine the whole picture.</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a:t>
            </a:fld>
            <a:endParaRPr lang="en-US"/>
          </a:p>
        </p:txBody>
      </p:sp>
    </p:spTree>
    <p:extLst>
      <p:ext uri="{BB962C8B-B14F-4D97-AF65-F5344CB8AC3E}">
        <p14:creationId xmlns:p14="http://schemas.microsoft.com/office/powerpoint/2010/main" val="1367158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Adding this measure onto the secondary y-axis, we can clearly see the opposite trend here.  There is less distance between the siblings at the subordinate level, which would contribute, along with high specificity to make verifying subordinate level categories more difficult. Overall, this pattern fits with the longstanding notions of within category similarity and between category distinctiveness.  But did it fit our data?</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31</a:t>
            </a:fld>
            <a:endParaRPr lang="en-US"/>
          </a:p>
        </p:txBody>
      </p:sp>
    </p:spTree>
    <p:extLst>
      <p:ext uri="{BB962C8B-B14F-4D97-AF65-F5344CB8AC3E}">
        <p14:creationId xmlns:p14="http://schemas.microsoft.com/office/powerpoint/2010/main" val="3131726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word, yes.  As I said before, the number of CCFs should correspond to the specificity of the target template used to guide search and indeed they do, falling within the 95% confidence intervals.  We performed a linear transformation on the number of CCFs to put the model output into the same scale as Immediate Target Fixations and simply divided 1 over the number of CCFs to show the fit with Time to Target. </a:t>
            </a:r>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32</a:t>
            </a:fld>
            <a:endParaRPr lang="en-US"/>
          </a:p>
        </p:txBody>
      </p:sp>
    </p:spTree>
    <p:extLst>
      <p:ext uri="{BB962C8B-B14F-4D97-AF65-F5344CB8AC3E}">
        <p14:creationId xmlns:p14="http://schemas.microsoft.com/office/powerpoint/2010/main" val="2913122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simplest way to combine the idea of specificity and distinctiveness in our model was to multiply the number of CCFs by the sibling distance for each category.  Again we see a very strong fit from our model after a linear transformation.  We checked our model rigorously to ensure its validity and that in fact the measures of specificity and sibling distance that we were deriving were useful above and beyond what could be found by chance.  One such check was assuming we selected random words from the histogram instead of CCFs to compute sibling distance.  This is a strong control in that there are many differences between all the histograms that we are using, and these differences could possibly account for the whole pattern that we are finding.</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33</a:t>
            </a:fld>
            <a:endParaRPr lang="en-US"/>
          </a:p>
        </p:txBody>
      </p:sp>
    </p:spTree>
    <p:extLst>
      <p:ext uri="{BB962C8B-B14F-4D97-AF65-F5344CB8AC3E}">
        <p14:creationId xmlns:p14="http://schemas.microsoft.com/office/powerpoint/2010/main" val="699289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Fortunately that was not the case as we can see here.  The basic level is still the lowest, but after that, the pattern falls apart.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34</a:t>
            </a:fld>
            <a:endParaRPr lang="en-US"/>
          </a:p>
        </p:txBody>
      </p:sp>
    </p:spTree>
    <p:extLst>
      <p:ext uri="{BB962C8B-B14F-4D97-AF65-F5344CB8AC3E}">
        <p14:creationId xmlns:p14="http://schemas.microsoft.com/office/powerpoint/2010/main" val="2213945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conclude</a:t>
            </a:r>
            <a:r>
              <a:rPr lang="en-US" sz="1200" kern="1200" smtClean="0">
                <a:solidFill>
                  <a:schemeClr val="tx1"/>
                </a:solidFill>
                <a:effectLst/>
                <a:latin typeface="+mn-lt"/>
                <a:ea typeface="+mn-ea"/>
                <a:cs typeface="+mn-cs"/>
              </a:rPr>
              <a:t>, categories </a:t>
            </a:r>
            <a:r>
              <a:rPr lang="en-US" sz="1200" kern="1200" dirty="0" smtClean="0">
                <a:solidFill>
                  <a:schemeClr val="tx1"/>
                </a:solidFill>
                <a:effectLst/>
                <a:latin typeface="+mn-lt"/>
                <a:ea typeface="+mn-ea"/>
                <a:cs typeface="+mn-cs"/>
              </a:rPr>
              <a:t>are complex!  But we have new tools to explain old ideas.  It’s possible to scale up our understanding of how categories are represented and used in order to take a step closer to the real world.  We were able to create a generative model that takes images of objects as input and dimensionally reduce their features from a high level space into a categorical representation that can be used to predict behavioral performance in a search task.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36</a:t>
            </a:fld>
            <a:endParaRPr lang="en-US"/>
          </a:p>
        </p:txBody>
      </p:sp>
    </p:spTree>
    <p:extLst>
      <p:ext uri="{BB962C8B-B14F-4D97-AF65-F5344CB8AC3E}">
        <p14:creationId xmlns:p14="http://schemas.microsoft.com/office/powerpoint/2010/main" val="61853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 like to acknowledge my co-authors, the rest of the eye cog lab and my funding sources.  Thank you and at this point I’d be happy to answer any questions you may have.</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37</a:t>
            </a:fld>
            <a:endParaRPr lang="en-US"/>
          </a:p>
        </p:txBody>
      </p:sp>
    </p:spTree>
    <p:extLst>
      <p:ext uri="{BB962C8B-B14F-4D97-AF65-F5344CB8AC3E}">
        <p14:creationId xmlns:p14="http://schemas.microsoft.com/office/powerpoint/2010/main" val="11161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Almost any object we can think of can be categorized as belonging to numerous categories which can be organized in a hierarchical structure.  For instance, this object; We can be very specific and call it a Golden </a:t>
            </a:r>
            <a:r>
              <a:rPr lang="en-US" sz="1200" kern="1200" dirty="0" err="1" smtClean="0">
                <a:solidFill>
                  <a:schemeClr val="tx1"/>
                </a:solidFill>
                <a:effectLst/>
                <a:latin typeface="+mn-lt"/>
                <a:ea typeface="+mn-ea"/>
                <a:cs typeface="+mn-cs"/>
              </a:rPr>
              <a:t>Retreiver</a:t>
            </a:r>
            <a:r>
              <a:rPr lang="en-US" sz="1200" kern="1200" dirty="0" smtClean="0">
                <a:solidFill>
                  <a:schemeClr val="tx1"/>
                </a:solidFill>
                <a:effectLst/>
                <a:latin typeface="+mn-lt"/>
                <a:ea typeface="+mn-ea"/>
                <a:cs typeface="+mn-cs"/>
              </a:rPr>
              <a:t>; be somewhat vague and describe it as a mammal; or at an intermediate level, such as a dog.  It’s this basic level that has garnered an impressive amount of research and has been shown to typically be the fastest level that we categorize objects at.  What are some ways that we use our knowledge of categories?</a:t>
            </a:r>
          </a:p>
          <a:p>
            <a:endParaRPr lang="en-US" dirty="0"/>
          </a:p>
        </p:txBody>
      </p:sp>
      <p:sp>
        <p:nvSpPr>
          <p:cNvPr id="4" name="Slide Number Placeholder 3"/>
          <p:cNvSpPr>
            <a:spLocks noGrp="1"/>
          </p:cNvSpPr>
          <p:nvPr>
            <p:ph type="sldNum" sz="quarter" idx="10"/>
          </p:nvPr>
        </p:nvSpPr>
        <p:spPr/>
        <p:txBody>
          <a:bodyPr/>
          <a:lstStyle/>
          <a:p>
            <a:fld id="{B23FA32B-A790-4687-B476-F37D70A82486}" type="slidenum">
              <a:rPr lang="en-US" smtClean="0"/>
              <a:pPr/>
              <a:t>4</a:t>
            </a:fld>
            <a:endParaRPr lang="en-US"/>
          </a:p>
        </p:txBody>
      </p:sp>
    </p:spTree>
    <p:extLst>
      <p:ext uri="{BB962C8B-B14F-4D97-AF65-F5344CB8AC3E}">
        <p14:creationId xmlns:p14="http://schemas.microsoft.com/office/powerpoint/2010/main" val="352542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our most common everyday tasks is to seek out and find an object in the environment around us.  While it’s almost never the case that we are shown a picture of the object we’re about to look for, it’s much more common we only have the category to guide us.  We first collected behavioral data from participants searching for an object, given only the name of the category as a cue.  For the same target, they were cued at either a superordinate, basic, or a subordinate categorical level.  We divided our analyses into two separate epochs of initial guidance to the target and verification of the target as a category member.  The guidance epoch was operationalized as the time from the start of the trial until they first fixated on the target while verification was from when they first fixated on the target until they made a present or absent button press decision.  </a:t>
            </a:r>
          </a:p>
          <a:p>
            <a:endParaRPr lang="en-US" dirty="0"/>
          </a:p>
        </p:txBody>
      </p:sp>
      <p:sp>
        <p:nvSpPr>
          <p:cNvPr id="4" name="Slide Number Placeholder 3"/>
          <p:cNvSpPr>
            <a:spLocks noGrp="1"/>
          </p:cNvSpPr>
          <p:nvPr>
            <p:ph type="sldNum" sz="quarter" idx="10"/>
          </p:nvPr>
        </p:nvSpPr>
        <p:spPr/>
        <p:txBody>
          <a:bodyPr/>
          <a:lstStyle/>
          <a:p>
            <a:fld id="{B23FA32B-A790-4687-B476-F37D70A82486}" type="slidenum">
              <a:rPr lang="en-US" smtClean="0"/>
              <a:pPr/>
              <a:t>5</a:t>
            </a:fld>
            <a:endParaRPr lang="en-US"/>
          </a:p>
        </p:txBody>
      </p:sp>
    </p:spTree>
    <p:extLst>
      <p:ext uri="{BB962C8B-B14F-4D97-AF65-F5344CB8AC3E}">
        <p14:creationId xmlns:p14="http://schemas.microsoft.com/office/powerpoint/2010/main" val="226264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overall times of the guidance epoch showed a subordinate level advantage.  So when participants were cued with a more specific categorical cue, they were able to guide their attention to the target significantly faster than when cued at the basic level, which was in turn significantly faster than cues at the superordinate level.</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6</a:t>
            </a:fld>
            <a:endParaRPr lang="en-US"/>
          </a:p>
        </p:txBody>
      </p:sp>
    </p:spTree>
    <p:extLst>
      <p:ext uri="{BB962C8B-B14F-4D97-AF65-F5344CB8AC3E}">
        <p14:creationId xmlns:p14="http://schemas.microsoft.com/office/powerpoint/2010/main" val="123926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pattern is also seen in another measure of guidance, the proportion of trials in which the target was the first object fixated.  Here we see the same significant linear trend, demonstrating a subordinate level advantage in search guidance.</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7</a:t>
            </a:fld>
            <a:endParaRPr lang="en-US"/>
          </a:p>
        </p:txBody>
      </p:sp>
    </p:spTree>
    <p:extLst>
      <p:ext uri="{BB962C8B-B14F-4D97-AF65-F5344CB8AC3E}">
        <p14:creationId xmlns:p14="http://schemas.microsoft.com/office/powerpoint/2010/main" val="55672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in verification times we see a very different pattern.  From the time when they fixated on the target until they button press, there is a basic level advantage, replicating the work first done by </a:t>
            </a:r>
            <a:r>
              <a:rPr lang="en-US" sz="1200" kern="1200" dirty="0" err="1" smtClean="0">
                <a:solidFill>
                  <a:schemeClr val="tx1"/>
                </a:solidFill>
                <a:effectLst/>
                <a:latin typeface="+mn-lt"/>
                <a:ea typeface="+mn-ea"/>
                <a:cs typeface="+mn-cs"/>
              </a:rPr>
              <a:t>Rosch</a:t>
            </a:r>
            <a:r>
              <a:rPr lang="en-US" sz="1200" kern="1200" dirty="0" smtClean="0">
                <a:solidFill>
                  <a:schemeClr val="tx1"/>
                </a:solidFill>
                <a:effectLst/>
                <a:latin typeface="+mn-lt"/>
                <a:ea typeface="+mn-ea"/>
                <a:cs typeface="+mn-cs"/>
              </a:rPr>
              <a:t> and colleagues and replicated by many others.  These findings are in line with our previous work on categorical search, showing a subordinate level advantage for guidance and that there is a verification task that is nested within the search process where the basic level is fastest.</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8</a:t>
            </a:fld>
            <a:endParaRPr lang="en-US"/>
          </a:p>
        </p:txBody>
      </p:sp>
    </p:spTree>
    <p:extLst>
      <p:ext uri="{BB962C8B-B14F-4D97-AF65-F5344CB8AC3E}">
        <p14:creationId xmlns:p14="http://schemas.microsoft.com/office/powerpoint/2010/main" val="327363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advantage for verification at the basic level is thought to stem from its intermediate tendencies in terms of specificity and distinctiveness.  It has enough specific features to be recognizable and is dissimilar enough to other nearby categories to be distinct.  The subordinate and superordinate levels on the other hand have more extreme leanings.  Subordinate categories have very specific features but also a lot of similar neighboring categories while superordinate categories are generally very distinct but lack a lot of features in common between all of its members. </a:t>
            </a:r>
          </a:p>
          <a:p>
            <a:endParaRPr lang="en-US" dirty="0"/>
          </a:p>
        </p:txBody>
      </p:sp>
      <p:sp>
        <p:nvSpPr>
          <p:cNvPr id="4" name="Slide Number Placeholder 3"/>
          <p:cNvSpPr>
            <a:spLocks noGrp="1"/>
          </p:cNvSpPr>
          <p:nvPr>
            <p:ph type="sldNum" sz="quarter" idx="10"/>
          </p:nvPr>
        </p:nvSpPr>
        <p:spPr/>
        <p:txBody>
          <a:bodyPr/>
          <a:lstStyle/>
          <a:p>
            <a:fld id="{BAED4B08-304F-4AB7-AC4E-2D123BF082FF}" type="slidenum">
              <a:rPr lang="en-US" smtClean="0"/>
              <a:t>9</a:t>
            </a:fld>
            <a:endParaRPr lang="en-US"/>
          </a:p>
        </p:txBody>
      </p:sp>
    </p:spTree>
    <p:extLst>
      <p:ext uri="{BB962C8B-B14F-4D97-AF65-F5344CB8AC3E}">
        <p14:creationId xmlns:p14="http://schemas.microsoft.com/office/powerpoint/2010/main" val="85003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5" name="Footer Placeholder 4"/>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6" name="Slide Number Placeholder 5"/>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cxnSp>
        <p:nvCxnSpPr>
          <p:cNvPr id="9" name="Straight Connector 8"/>
          <p:cNvCxnSpPr/>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38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VSS 2015</a:t>
            </a:r>
            <a:endParaRPr lang="en-US" dirty="0"/>
          </a:p>
        </p:txBody>
      </p:sp>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2916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VSS 2015</a:t>
            </a:r>
            <a:endParaRPr lang="en-US" dirty="0"/>
          </a:p>
        </p:txBody>
      </p:sp>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4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5" name="Footer Placeholder 4"/>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6" name="Slide Number Placeholder 5"/>
          <p:cNvSpPr>
            <a:spLocks noGrp="1"/>
          </p:cNvSpPr>
          <p:nvPr>
            <p:ph type="sldNum" sz="quarter" idx="12"/>
          </p:nvPr>
        </p:nvSpPr>
        <p:spPr/>
        <p:txBody>
          <a:bodyPr/>
          <a:lstStyle>
            <a:lvl1pPr>
              <a:defRPr>
                <a:solidFill>
                  <a:schemeClr val="accent5">
                    <a:lumMod val="60000"/>
                    <a:lumOff val="40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47566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5" name="Footer Placeholder 4"/>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6" name="Slide Number Placeholder 5"/>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cxnSp>
        <p:nvCxnSpPr>
          <p:cNvPr id="9" name="Straight Connector 8"/>
          <p:cNvCxnSpPr/>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20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8"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6" name="Footer Placeholder 5"/>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7" name="Slide Number Placeholder 6"/>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8" name="Footer Placeholder 7"/>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9" name="Slide Number Placeholder 8"/>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623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4" name="Footer Placeholder 3"/>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5" name="Slide Number Placeholder 4"/>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246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a:solidFill>
                  <a:schemeClr val="accent5">
                    <a:lumMod val="60000"/>
                    <a:lumOff val="40000"/>
                  </a:schemeClr>
                </a:solidFill>
              </a:defRPr>
            </a:lvl1pPr>
          </a:lstStyle>
          <a:p>
            <a:r>
              <a:rPr lang="en-US" smtClean="0"/>
              <a:t>VSS 2015</a:t>
            </a:r>
            <a:endParaRPr lang="en-US" dirty="0"/>
          </a:p>
        </p:txBody>
      </p:sp>
      <p:sp>
        <p:nvSpPr>
          <p:cNvPr id="8" name="Footer Placeholder 7"/>
          <p:cNvSpPr>
            <a:spLocks noGrp="1"/>
          </p:cNvSpPr>
          <p:nvPr>
            <p:ph type="ftr" sz="quarter" idx="11"/>
          </p:nvPr>
        </p:nvSpPr>
        <p:spPr/>
        <p:txBody>
          <a:bodyPr/>
          <a:lstStyle>
            <a:lvl1pPr>
              <a:defRPr>
                <a:solidFill>
                  <a:schemeClr val="accent5">
                    <a:lumMod val="60000"/>
                    <a:lumOff val="40000"/>
                  </a:schemeClr>
                </a:solidFill>
              </a:defRPr>
            </a:lvl1pPr>
          </a:lstStyle>
          <a:p>
            <a:r>
              <a:rPr lang="en-US" dirty="0" smtClean="0"/>
              <a:t>Object recognition</a:t>
            </a:r>
            <a:endParaRPr lang="en-US" dirty="0"/>
          </a:p>
        </p:txBody>
      </p:sp>
      <p:sp>
        <p:nvSpPr>
          <p:cNvPr id="9" name="Slide Number Placeholder 8"/>
          <p:cNvSpPr>
            <a:spLocks noGrp="1"/>
          </p:cNvSpPr>
          <p:nvPr>
            <p:ph type="sldNum" sz="quarter" idx="12"/>
          </p:nvPr>
        </p:nvSpPr>
        <p:spPr/>
        <p:txBody>
          <a:bodyPr/>
          <a:lstStyle>
            <a:lvl1pPr>
              <a:defRPr>
                <a:solidFill>
                  <a:schemeClr val="accent5">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610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7"/>
            <a:ext cx="1963883" cy="365125"/>
          </a:xfrm>
        </p:spPr>
        <p:txBody>
          <a:bodyPr/>
          <a:lstStyle>
            <a:lvl1pPr algn="l">
              <a:defRPr/>
            </a:lvl1pPr>
          </a:lstStyle>
          <a:p>
            <a:r>
              <a:rPr lang="en-US" smtClean="0"/>
              <a:t>VSS 2015</a:t>
            </a:r>
            <a:endParaRPr lang="en-US" dirty="0"/>
          </a:p>
        </p:txBody>
      </p:sp>
      <p:sp>
        <p:nvSpPr>
          <p:cNvPr id="6" name="Footer Placeholder 5"/>
          <p:cNvSpPr>
            <a:spLocks noGrp="1"/>
          </p:cNvSpPr>
          <p:nvPr>
            <p:ph type="ftr" sz="quarter" idx="11"/>
          </p:nvPr>
        </p:nvSpPr>
        <p:spPr>
          <a:xfrm>
            <a:off x="3600450" y="6459787"/>
            <a:ext cx="3486150" cy="365125"/>
          </a:xfrm>
        </p:spPr>
        <p:txBody>
          <a:bodyPr/>
          <a:lstStyle>
            <a:lvl1pPr algn="l">
              <a:defRPr>
                <a:solidFill>
                  <a:schemeClr val="tx2"/>
                </a:solidFill>
              </a:defRPr>
            </a:lvl1pPr>
          </a:lstStyle>
          <a:p>
            <a:r>
              <a:rPr lang="en-US" smtClean="0"/>
              <a:t>Object recognition</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194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Footer Placeholder 5"/>
          <p:cNvSpPr>
            <a:spLocks noGrp="1"/>
          </p:cNvSpPr>
          <p:nvPr>
            <p:ph type="ftr" sz="quarter" idx="11"/>
          </p:nvPr>
        </p:nvSpPr>
        <p:spPr/>
        <p:txBody>
          <a:bodyPr/>
          <a:lstStyle/>
          <a:p>
            <a:r>
              <a:rPr lang="en-US" smtClean="0"/>
              <a:t>Object recognition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8549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 y="6459787"/>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VSS 2015</a:t>
            </a:r>
            <a:endParaRPr lang="en-US" dirty="0"/>
          </a:p>
        </p:txBody>
      </p:sp>
      <p:sp>
        <p:nvSpPr>
          <p:cNvPr id="5" name="Footer Placeholder 4"/>
          <p:cNvSpPr>
            <a:spLocks noGrp="1"/>
          </p:cNvSpPr>
          <p:nvPr>
            <p:ph type="ftr" sz="quarter" idx="3"/>
          </p:nvPr>
        </p:nvSpPr>
        <p:spPr>
          <a:xfrm>
            <a:off x="2764639" y="6459787"/>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Object recognition</a:t>
            </a:r>
          </a:p>
        </p:txBody>
      </p:sp>
      <p:sp>
        <p:nvSpPr>
          <p:cNvPr id="6" name="Slide Number Placeholder 5"/>
          <p:cNvSpPr>
            <a:spLocks noGrp="1"/>
          </p:cNvSpPr>
          <p:nvPr>
            <p:ph type="sldNum" sz="quarter" idx="4"/>
          </p:nvPr>
        </p:nvSpPr>
        <p:spPr>
          <a:xfrm>
            <a:off x="7425344" y="6459787"/>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474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18" Type="http://schemas.openxmlformats.org/officeDocument/2006/relationships/image" Target="../media/image36.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notesSlide" Target="../notesSlides/notesSlide12.xml"/><Relationship Id="rId16"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s>
</file>

<file path=ppt/slides/_rels/slide13.xml.rels><?xml version="1.0" encoding="UTF-8" standalone="yes"?>
<Relationships xmlns="http://schemas.openxmlformats.org/package/2006/relationships"><Relationship Id="rId13" Type="http://schemas.openxmlformats.org/officeDocument/2006/relationships/image" Target="../media/image47.jpeg"/><Relationship Id="rId18" Type="http://schemas.openxmlformats.org/officeDocument/2006/relationships/image" Target="../media/image52.jpeg"/><Relationship Id="rId26" Type="http://schemas.openxmlformats.org/officeDocument/2006/relationships/image" Target="../media/image60.jpeg"/><Relationship Id="rId39" Type="http://schemas.openxmlformats.org/officeDocument/2006/relationships/image" Target="../media/image73.jpeg"/><Relationship Id="rId21" Type="http://schemas.openxmlformats.org/officeDocument/2006/relationships/image" Target="../media/image55.jpeg"/><Relationship Id="rId34" Type="http://schemas.openxmlformats.org/officeDocument/2006/relationships/image" Target="../media/image68.jpeg"/><Relationship Id="rId42" Type="http://schemas.openxmlformats.org/officeDocument/2006/relationships/image" Target="../media/image76.jpeg"/><Relationship Id="rId47" Type="http://schemas.openxmlformats.org/officeDocument/2006/relationships/image" Target="../media/image81.jpeg"/><Relationship Id="rId50" Type="http://schemas.openxmlformats.org/officeDocument/2006/relationships/image" Target="../media/image84.jpeg"/><Relationship Id="rId7" Type="http://schemas.openxmlformats.org/officeDocument/2006/relationships/image" Target="../media/image41.jpeg"/><Relationship Id="rId2" Type="http://schemas.openxmlformats.org/officeDocument/2006/relationships/notesSlide" Target="../notesSlides/notesSlide13.xml"/><Relationship Id="rId16" Type="http://schemas.openxmlformats.org/officeDocument/2006/relationships/image" Target="../media/image50.jpeg"/><Relationship Id="rId29" Type="http://schemas.openxmlformats.org/officeDocument/2006/relationships/image" Target="../media/image63.jpeg"/><Relationship Id="rId11" Type="http://schemas.openxmlformats.org/officeDocument/2006/relationships/image" Target="../media/image45.jpeg"/><Relationship Id="rId24" Type="http://schemas.openxmlformats.org/officeDocument/2006/relationships/image" Target="../media/image58.jpeg"/><Relationship Id="rId32" Type="http://schemas.openxmlformats.org/officeDocument/2006/relationships/image" Target="../media/image66.jpeg"/><Relationship Id="rId37" Type="http://schemas.openxmlformats.org/officeDocument/2006/relationships/image" Target="../media/image71.jpeg"/><Relationship Id="rId40" Type="http://schemas.openxmlformats.org/officeDocument/2006/relationships/image" Target="../media/image74.jpeg"/><Relationship Id="rId45" Type="http://schemas.openxmlformats.org/officeDocument/2006/relationships/image" Target="../media/image79.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28" Type="http://schemas.openxmlformats.org/officeDocument/2006/relationships/image" Target="../media/image62.jpeg"/><Relationship Id="rId36" Type="http://schemas.openxmlformats.org/officeDocument/2006/relationships/image" Target="../media/image70.jpeg"/><Relationship Id="rId49" Type="http://schemas.openxmlformats.org/officeDocument/2006/relationships/image" Target="../media/image83.jpeg"/><Relationship Id="rId10" Type="http://schemas.openxmlformats.org/officeDocument/2006/relationships/image" Target="../media/image44.jpeg"/><Relationship Id="rId19" Type="http://schemas.openxmlformats.org/officeDocument/2006/relationships/image" Target="../media/image53.jpeg"/><Relationship Id="rId31" Type="http://schemas.openxmlformats.org/officeDocument/2006/relationships/image" Target="../media/image65.jpeg"/><Relationship Id="rId44" Type="http://schemas.openxmlformats.org/officeDocument/2006/relationships/image" Target="../media/image78.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 Id="rId27" Type="http://schemas.openxmlformats.org/officeDocument/2006/relationships/image" Target="../media/image61.jpeg"/><Relationship Id="rId30" Type="http://schemas.openxmlformats.org/officeDocument/2006/relationships/image" Target="../media/image64.jpeg"/><Relationship Id="rId35" Type="http://schemas.openxmlformats.org/officeDocument/2006/relationships/image" Target="../media/image69.jpeg"/><Relationship Id="rId43" Type="http://schemas.openxmlformats.org/officeDocument/2006/relationships/image" Target="../media/image77.jpeg"/><Relationship Id="rId48" Type="http://schemas.openxmlformats.org/officeDocument/2006/relationships/image" Target="../media/image82.jpeg"/><Relationship Id="rId8" Type="http://schemas.openxmlformats.org/officeDocument/2006/relationships/image" Target="../media/image42.jpeg"/><Relationship Id="rId3" Type="http://schemas.openxmlformats.org/officeDocument/2006/relationships/image" Target="../media/image37.jpeg"/><Relationship Id="rId12" Type="http://schemas.openxmlformats.org/officeDocument/2006/relationships/image" Target="../media/image46.jpeg"/><Relationship Id="rId17" Type="http://schemas.openxmlformats.org/officeDocument/2006/relationships/image" Target="../media/image51.jpeg"/><Relationship Id="rId25" Type="http://schemas.openxmlformats.org/officeDocument/2006/relationships/image" Target="../media/image59.jpeg"/><Relationship Id="rId33" Type="http://schemas.openxmlformats.org/officeDocument/2006/relationships/image" Target="../media/image67.jpeg"/><Relationship Id="rId38" Type="http://schemas.openxmlformats.org/officeDocument/2006/relationships/image" Target="../media/image72.jpeg"/><Relationship Id="rId46" Type="http://schemas.openxmlformats.org/officeDocument/2006/relationships/image" Target="../media/image80.jpeg"/><Relationship Id="rId20" Type="http://schemas.openxmlformats.org/officeDocument/2006/relationships/image" Target="../media/image54.jpeg"/><Relationship Id="rId41"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jpe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jpeg"/><Relationship Id="rId10" Type="http://schemas.openxmlformats.org/officeDocument/2006/relationships/image" Target="../media/image105.jpe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chart" Target="../charts/chart8.xml"/></Relationships>
</file>

<file path=ppt/slides/_rels/slide3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10.jpeg"/><Relationship Id="rId7"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Searching Through the Hierarchy: Modeling Categorical Search using Class-Consistent Features</a:t>
            </a:r>
            <a:endParaRPr lang="en-US" sz="5400" dirty="0"/>
          </a:p>
        </p:txBody>
      </p:sp>
      <p:sp>
        <p:nvSpPr>
          <p:cNvPr id="3" name="Subtitle 2"/>
          <p:cNvSpPr>
            <a:spLocks noGrp="1"/>
          </p:cNvSpPr>
          <p:nvPr>
            <p:ph type="subTitle" idx="1"/>
          </p:nvPr>
        </p:nvSpPr>
        <p:spPr/>
        <p:txBody>
          <a:bodyPr>
            <a:normAutofit/>
          </a:bodyPr>
          <a:lstStyle/>
          <a:p>
            <a:r>
              <a:rPr lang="en-US" sz="1800" smtClean="0"/>
              <a:t>Justin t maxfield, chen-ping yu, &amp; Gregory J Zelinsky</a:t>
            </a:r>
            <a:endParaRPr lang="en-US" sz="1800" dirty="0"/>
          </a:p>
        </p:txBody>
      </p:sp>
      <p:pic>
        <p:nvPicPr>
          <p:cNvPr id="4" name="Picture 4" descr="http://www.stonybrook.edu/commcms/postdoc/images/SBU.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1418" y="5218075"/>
            <a:ext cx="1695797" cy="59714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p:cNvSpPr>
            <a:spLocks noGrp="1"/>
          </p:cNvSpPr>
          <p:nvPr>
            <p:ph type="ftr" sz="quarter" idx="11"/>
          </p:nvPr>
        </p:nvSpPr>
        <p:spPr/>
        <p:txBody>
          <a:bodyPr/>
          <a:lstStyle/>
          <a:p>
            <a:r>
              <a:rPr lang="en-US" dirty="0"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929381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Category-Consistent Feature Model</a:t>
            </a:r>
            <a:endParaRPr lang="en-US" sz="4000"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71296" y="2190447"/>
            <a:ext cx="6647128" cy="333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71312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572000" cy="319973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1046" y="3199732"/>
            <a:ext cx="4572954" cy="32004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3199732"/>
            <a:ext cx="4572000" cy="3199732"/>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0" y="0"/>
            <a:ext cx="4572000" cy="3199732"/>
          </a:xfrm>
          <a:prstGeom prst="rect">
            <a:avLst/>
          </a:prstGeom>
        </p:spPr>
      </p:pic>
      <p:sp>
        <p:nvSpPr>
          <p:cNvPr id="2" name="Footer Placeholder 1"/>
          <p:cNvSpPr>
            <a:spLocks noGrp="1"/>
          </p:cNvSpPr>
          <p:nvPr>
            <p:ph type="ftr" sz="quarter" idx="11"/>
          </p:nvPr>
        </p:nvSpPr>
        <p:spPr/>
        <p:txBody>
          <a:bodyPr/>
          <a:lstStyle/>
          <a:p>
            <a:r>
              <a:rPr lang="en-US" smtClean="0"/>
              <a:t>Object recognition</a:t>
            </a:r>
            <a:endParaRPr lang="en-US" dirty="0"/>
          </a:p>
        </p:txBody>
      </p:sp>
      <p:sp>
        <p:nvSpPr>
          <p:cNvPr id="3" name="Date Placeholder 2"/>
          <p:cNvSpPr>
            <a:spLocks noGrp="1"/>
          </p:cNvSpPr>
          <p:nvPr>
            <p:ph type="dt" sz="half" idx="10"/>
          </p:nvPr>
        </p:nvSpPr>
        <p:spPr/>
        <p:txBody>
          <a:bodyPr/>
          <a:lstStyle/>
          <a:p>
            <a:r>
              <a:rPr lang="en-US" smtClean="0"/>
              <a:t>VSS 2015</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1394871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 y="-11595"/>
            <a:ext cx="2286477" cy="160020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6479" y="-11595"/>
            <a:ext cx="2286477" cy="1600200"/>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6477" y="1588605"/>
            <a:ext cx="2286477" cy="16002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1588605"/>
            <a:ext cx="2286477" cy="1600200"/>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72954" y="-11595"/>
            <a:ext cx="2286477" cy="1600200"/>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72953" y="1588605"/>
            <a:ext cx="2286477" cy="1600200"/>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57523" y="-11595"/>
            <a:ext cx="2286477" cy="1600200"/>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57523" y="1588605"/>
            <a:ext cx="2286477" cy="1600200"/>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3188805"/>
            <a:ext cx="2286477" cy="1600200"/>
          </a:xfrm>
          <a:prstGeom prst="rect">
            <a:avLst/>
          </a:prstGeom>
        </p:spPr>
      </p:pic>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84567" y="3188805"/>
            <a:ext cx="2286477" cy="1600200"/>
          </a:xfrm>
          <a:prstGeom prst="rect">
            <a:avLst/>
          </a:prstGeom>
        </p:spPr>
      </p:pic>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20" y="4789005"/>
            <a:ext cx="2286477" cy="1600200"/>
          </a:xfrm>
          <a:prstGeom prst="rect">
            <a:avLst/>
          </a:prstGeom>
        </p:spPr>
      </p:pic>
      <p:pic>
        <p:nvPicPr>
          <p:cNvPr id="14" name="Picture 1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88387" y="4789005"/>
            <a:ext cx="2286477" cy="1600200"/>
          </a:xfrm>
          <a:prstGeom prst="rect">
            <a:avLst/>
          </a:prstGeom>
        </p:spPr>
      </p:pic>
      <p:pic>
        <p:nvPicPr>
          <p:cNvPr id="15" name="Picture 1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572952" y="3188805"/>
            <a:ext cx="2286477" cy="1600200"/>
          </a:xfrm>
          <a:prstGeom prst="rect">
            <a:avLst/>
          </a:prstGeom>
        </p:spPr>
      </p:pic>
      <p:pic>
        <p:nvPicPr>
          <p:cNvPr id="16" name="Picture 1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857523" y="4789005"/>
            <a:ext cx="2286477" cy="1600200"/>
          </a:xfrm>
          <a:prstGeom prst="rect">
            <a:avLst/>
          </a:prstGeom>
        </p:spPr>
      </p:pic>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572951" y="4789005"/>
            <a:ext cx="2286477" cy="1600200"/>
          </a:xfrm>
          <a:prstGeom prst="rect">
            <a:avLst/>
          </a:prstGeom>
        </p:spPr>
      </p:pic>
      <p:pic>
        <p:nvPicPr>
          <p:cNvPr id="18" name="Picture 1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857523" y="3188805"/>
            <a:ext cx="2286477" cy="1600200"/>
          </a:xfrm>
          <a:prstGeom prst="rect">
            <a:avLst/>
          </a:prstGeom>
        </p:spPr>
      </p:pic>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19" name="Date Placeholder 18"/>
          <p:cNvSpPr>
            <a:spLocks noGrp="1"/>
          </p:cNvSpPr>
          <p:nvPr>
            <p:ph type="dt" sz="half" idx="10"/>
          </p:nvPr>
        </p:nvSpPr>
        <p:spPr/>
        <p:txBody>
          <a:bodyPr/>
          <a:lstStyle/>
          <a:p>
            <a:r>
              <a:rPr lang="en-US" smtClean="0"/>
              <a:t>VSS 2015</a:t>
            </a:r>
            <a:endParaRPr lang="en-US" dirty="0"/>
          </a:p>
        </p:txBody>
      </p:sp>
      <p:sp>
        <p:nvSpPr>
          <p:cNvPr id="20" name="Slide Number Placeholder 19"/>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11349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0" y="0"/>
            <a:ext cx="2286000" cy="48484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6000" y="484849"/>
            <a:ext cx="2286000" cy="484849"/>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6000" y="969698"/>
            <a:ext cx="2286000" cy="484849"/>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
            <a:ext cx="2286000" cy="484849"/>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484849"/>
            <a:ext cx="2286000" cy="484849"/>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969697"/>
            <a:ext cx="2286000" cy="484849"/>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1939394"/>
            <a:ext cx="2286000" cy="484849"/>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0" y="1454546"/>
            <a:ext cx="2286000" cy="484849"/>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0" y="2424243"/>
            <a:ext cx="2286000" cy="484849"/>
          </a:xfrm>
          <a:prstGeom prst="rect">
            <a:avLst/>
          </a:prstGeom>
        </p:spPr>
      </p:pic>
      <p:pic>
        <p:nvPicPr>
          <p:cNvPr id="11" name="Picture 1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86000" y="1939390"/>
            <a:ext cx="2286000" cy="484849"/>
          </a:xfrm>
          <a:prstGeom prst="rect">
            <a:avLst/>
          </a:prstGeom>
        </p:spPr>
      </p:pic>
      <p:pic>
        <p:nvPicPr>
          <p:cNvPr id="12" name="Picture 1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286000" y="1454544"/>
            <a:ext cx="2286000" cy="484849"/>
          </a:xfrm>
          <a:prstGeom prst="rect">
            <a:avLst/>
          </a:prstGeom>
        </p:spPr>
      </p:pic>
      <p:pic>
        <p:nvPicPr>
          <p:cNvPr id="13" name="Picture 1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86000" y="2424233"/>
            <a:ext cx="2286000" cy="484849"/>
          </a:xfrm>
          <a:prstGeom prst="rect">
            <a:avLst/>
          </a:prstGeom>
        </p:spPr>
      </p:pic>
      <p:pic>
        <p:nvPicPr>
          <p:cNvPr id="16" name="Picture 1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0" y="3878750"/>
            <a:ext cx="2286000" cy="484849"/>
          </a:xfrm>
          <a:prstGeom prst="rect">
            <a:avLst/>
          </a:prstGeom>
        </p:spPr>
      </p:pic>
      <p:pic>
        <p:nvPicPr>
          <p:cNvPr id="17" name="Picture 1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3393916"/>
            <a:ext cx="2286000" cy="484849"/>
          </a:xfrm>
          <a:prstGeom prst="rect">
            <a:avLst/>
          </a:prstGeom>
        </p:spPr>
      </p:pic>
      <p:pic>
        <p:nvPicPr>
          <p:cNvPr id="18" name="Picture 1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2909077"/>
            <a:ext cx="2286000" cy="484849"/>
          </a:xfrm>
          <a:prstGeom prst="rect">
            <a:avLst/>
          </a:prstGeom>
        </p:spPr>
      </p:pic>
      <p:pic>
        <p:nvPicPr>
          <p:cNvPr id="19" name="Picture 1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0" y="4799331"/>
            <a:ext cx="2286000" cy="484849"/>
          </a:xfrm>
          <a:prstGeom prst="rect">
            <a:avLst/>
          </a:prstGeom>
        </p:spPr>
      </p:pic>
      <p:pic>
        <p:nvPicPr>
          <p:cNvPr id="20" name="Picture 19"/>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5284170"/>
            <a:ext cx="2286000" cy="484849"/>
          </a:xfrm>
          <a:prstGeom prst="rect">
            <a:avLst/>
          </a:prstGeom>
        </p:spPr>
      </p:pic>
      <p:pic>
        <p:nvPicPr>
          <p:cNvPr id="21" name="Picture 20"/>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0" y="4363589"/>
            <a:ext cx="2286000" cy="484849"/>
          </a:xfrm>
          <a:prstGeom prst="rect">
            <a:avLst/>
          </a:prstGeom>
        </p:spPr>
      </p:pic>
      <p:pic>
        <p:nvPicPr>
          <p:cNvPr id="22" name="Picture 21"/>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286000" y="2904458"/>
            <a:ext cx="2286000" cy="484849"/>
          </a:xfrm>
          <a:prstGeom prst="rect">
            <a:avLst/>
          </a:prstGeom>
        </p:spPr>
      </p:pic>
      <p:pic>
        <p:nvPicPr>
          <p:cNvPr id="23" name="Picture 22"/>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286000" y="3851884"/>
            <a:ext cx="2286000" cy="484849"/>
          </a:xfrm>
          <a:prstGeom prst="rect">
            <a:avLst/>
          </a:prstGeom>
        </p:spPr>
      </p:pic>
      <p:pic>
        <p:nvPicPr>
          <p:cNvPr id="24" name="Picture 23"/>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286000" y="3371669"/>
            <a:ext cx="2286000" cy="484849"/>
          </a:xfrm>
          <a:prstGeom prst="rect">
            <a:avLst/>
          </a:prstGeom>
        </p:spPr>
      </p:pic>
      <p:pic>
        <p:nvPicPr>
          <p:cNvPr id="25" name="Picture 24"/>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286000" y="4336708"/>
            <a:ext cx="2286000" cy="484849"/>
          </a:xfrm>
          <a:prstGeom prst="rect">
            <a:avLst/>
          </a:prstGeom>
        </p:spPr>
      </p:pic>
      <p:pic>
        <p:nvPicPr>
          <p:cNvPr id="26" name="Picture 25"/>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286000" y="4810439"/>
            <a:ext cx="2286000" cy="484849"/>
          </a:xfrm>
          <a:prstGeom prst="rect">
            <a:avLst/>
          </a:prstGeom>
        </p:spPr>
      </p:pic>
      <p:pic>
        <p:nvPicPr>
          <p:cNvPr id="27" name="Picture 2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286000" y="5289729"/>
            <a:ext cx="2286000" cy="484849"/>
          </a:xfrm>
          <a:prstGeom prst="rect">
            <a:avLst/>
          </a:prstGeom>
        </p:spPr>
      </p:pic>
      <p:sp>
        <p:nvSpPr>
          <p:cNvPr id="14" name="Footer Placeholder 13"/>
          <p:cNvSpPr>
            <a:spLocks noGrp="1"/>
          </p:cNvSpPr>
          <p:nvPr>
            <p:ph type="ftr" sz="quarter" idx="11"/>
          </p:nvPr>
        </p:nvSpPr>
        <p:spPr/>
        <p:txBody>
          <a:bodyPr/>
          <a:lstStyle/>
          <a:p>
            <a:r>
              <a:rPr lang="en-US" smtClean="0"/>
              <a:t>Object recognition</a:t>
            </a:r>
            <a:endParaRPr lang="en-US" dirty="0"/>
          </a:p>
        </p:txBody>
      </p:sp>
      <p:sp>
        <p:nvSpPr>
          <p:cNvPr id="15" name="Date Placeholder 14"/>
          <p:cNvSpPr>
            <a:spLocks noGrp="1"/>
          </p:cNvSpPr>
          <p:nvPr>
            <p:ph type="dt" sz="half" idx="10"/>
          </p:nvPr>
        </p:nvSpPr>
        <p:spPr/>
        <p:txBody>
          <a:bodyPr/>
          <a:lstStyle/>
          <a:p>
            <a:r>
              <a:rPr lang="en-US" smtClean="0"/>
              <a:t>VSS 2015</a:t>
            </a:r>
            <a:endParaRPr lang="en-US" dirty="0"/>
          </a:p>
        </p:txBody>
      </p:sp>
      <p:sp>
        <p:nvSpPr>
          <p:cNvPr id="28" name="Slide Number Placeholder 27"/>
          <p:cNvSpPr>
            <a:spLocks noGrp="1"/>
          </p:cNvSpPr>
          <p:nvPr>
            <p:ph type="sldNum" sz="quarter" idx="12"/>
          </p:nvPr>
        </p:nvSpPr>
        <p:spPr/>
        <p:txBody>
          <a:bodyPr/>
          <a:lstStyle/>
          <a:p>
            <a:fld id="{4FAB73BC-B049-4115-A692-8D63A059BFB8}" type="slidenum">
              <a:rPr lang="en-US" smtClean="0"/>
              <a:pPr/>
              <a:t>13</a:t>
            </a:fld>
            <a:endParaRPr lang="en-US" dirty="0"/>
          </a:p>
        </p:txBody>
      </p:sp>
      <p:pic>
        <p:nvPicPr>
          <p:cNvPr id="29" name="Picture 28"/>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4556235" y="487127"/>
            <a:ext cx="2286000" cy="484849"/>
          </a:xfrm>
          <a:prstGeom prst="rect">
            <a:avLst/>
          </a:prstGeom>
        </p:spPr>
      </p:pic>
      <p:pic>
        <p:nvPicPr>
          <p:cNvPr id="30" name="Picture 29"/>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4556235" y="970833"/>
            <a:ext cx="2286000" cy="484849"/>
          </a:xfrm>
          <a:prstGeom prst="rect">
            <a:avLst/>
          </a:prstGeom>
        </p:spPr>
      </p:pic>
      <p:pic>
        <p:nvPicPr>
          <p:cNvPr id="31" name="Picture 30"/>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566745" y="0"/>
            <a:ext cx="2286000" cy="484849"/>
          </a:xfrm>
          <a:prstGeom prst="rect">
            <a:avLst/>
          </a:prstGeom>
        </p:spPr>
      </p:pic>
      <p:pic>
        <p:nvPicPr>
          <p:cNvPr id="32" name="Picture 31"/>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556235" y="1932179"/>
            <a:ext cx="2286000" cy="484849"/>
          </a:xfrm>
          <a:prstGeom prst="rect">
            <a:avLst/>
          </a:prstGeom>
        </p:spPr>
      </p:pic>
      <p:pic>
        <p:nvPicPr>
          <p:cNvPr id="33" name="Picture 32"/>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556235" y="1455486"/>
            <a:ext cx="2286000" cy="484849"/>
          </a:xfrm>
          <a:prstGeom prst="rect">
            <a:avLst/>
          </a:prstGeom>
        </p:spPr>
      </p:pic>
      <p:pic>
        <p:nvPicPr>
          <p:cNvPr id="34" name="Picture 33"/>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556235" y="2416005"/>
            <a:ext cx="2286000" cy="484849"/>
          </a:xfrm>
          <a:prstGeom prst="rect">
            <a:avLst/>
          </a:prstGeom>
        </p:spPr>
      </p:pic>
      <p:pic>
        <p:nvPicPr>
          <p:cNvPr id="35" name="Picture 34"/>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836860" y="484845"/>
            <a:ext cx="2286000" cy="484849"/>
          </a:xfrm>
          <a:prstGeom prst="rect">
            <a:avLst/>
          </a:prstGeom>
        </p:spPr>
      </p:pic>
      <p:pic>
        <p:nvPicPr>
          <p:cNvPr id="36" name="Picture 35"/>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6826470" y="0"/>
            <a:ext cx="2286000" cy="484849"/>
          </a:xfrm>
          <a:prstGeom prst="rect">
            <a:avLst/>
          </a:prstGeom>
        </p:spPr>
      </p:pic>
      <p:pic>
        <p:nvPicPr>
          <p:cNvPr id="37" name="Picture 36"/>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6831665" y="969540"/>
            <a:ext cx="2286000" cy="484849"/>
          </a:xfrm>
          <a:prstGeom prst="rect">
            <a:avLst/>
          </a:prstGeom>
        </p:spPr>
      </p:pic>
      <p:pic>
        <p:nvPicPr>
          <p:cNvPr id="39" name="Picture 38"/>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6842682" y="1934915"/>
            <a:ext cx="2286000" cy="484849"/>
          </a:xfrm>
          <a:prstGeom prst="rect">
            <a:avLst/>
          </a:prstGeom>
        </p:spPr>
      </p:pic>
      <p:pic>
        <p:nvPicPr>
          <p:cNvPr id="40" name="Picture 39"/>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6848447" y="2416004"/>
            <a:ext cx="2286000" cy="484849"/>
          </a:xfrm>
          <a:prstGeom prst="rect">
            <a:avLst/>
          </a:prstGeom>
        </p:spPr>
      </p:pic>
      <p:pic>
        <p:nvPicPr>
          <p:cNvPr id="41" name="Picture 40"/>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4572000" y="2886810"/>
            <a:ext cx="2286000" cy="484849"/>
          </a:xfrm>
          <a:prstGeom prst="rect">
            <a:avLst/>
          </a:prstGeom>
        </p:spPr>
      </p:pic>
      <p:pic>
        <p:nvPicPr>
          <p:cNvPr id="42" name="Picture 4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4572000" y="3356592"/>
            <a:ext cx="2286000" cy="484849"/>
          </a:xfrm>
          <a:prstGeom prst="rect">
            <a:avLst/>
          </a:prstGeom>
        </p:spPr>
      </p:pic>
      <p:pic>
        <p:nvPicPr>
          <p:cNvPr id="43" name="Picture 42"/>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573190" y="3840555"/>
            <a:ext cx="2286000" cy="484849"/>
          </a:xfrm>
          <a:prstGeom prst="rect">
            <a:avLst/>
          </a:prstGeom>
        </p:spPr>
      </p:pic>
      <p:pic>
        <p:nvPicPr>
          <p:cNvPr id="44" name="Picture 43"/>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4573190" y="4324545"/>
            <a:ext cx="2286000" cy="484849"/>
          </a:xfrm>
          <a:prstGeom prst="rect">
            <a:avLst/>
          </a:prstGeom>
        </p:spPr>
      </p:pic>
      <p:pic>
        <p:nvPicPr>
          <p:cNvPr id="45" name="Picture 44"/>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4573190" y="4807543"/>
            <a:ext cx="2286000" cy="484849"/>
          </a:xfrm>
          <a:prstGeom prst="rect">
            <a:avLst/>
          </a:prstGeom>
        </p:spPr>
      </p:pic>
      <p:pic>
        <p:nvPicPr>
          <p:cNvPr id="46" name="Picture 45"/>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4573190" y="5290629"/>
            <a:ext cx="2286000" cy="484849"/>
          </a:xfrm>
          <a:prstGeom prst="rect">
            <a:avLst/>
          </a:prstGeom>
        </p:spPr>
      </p:pic>
      <p:pic>
        <p:nvPicPr>
          <p:cNvPr id="48" name="Picture 47"/>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6858000" y="3860439"/>
            <a:ext cx="2286000" cy="484849"/>
          </a:xfrm>
          <a:prstGeom prst="rect">
            <a:avLst/>
          </a:prstGeom>
        </p:spPr>
      </p:pic>
      <p:pic>
        <p:nvPicPr>
          <p:cNvPr id="49" name="Picture 48"/>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6852447" y="3374683"/>
            <a:ext cx="2286000" cy="484849"/>
          </a:xfrm>
          <a:prstGeom prst="rect">
            <a:avLst/>
          </a:prstGeom>
        </p:spPr>
      </p:pic>
      <p:pic>
        <p:nvPicPr>
          <p:cNvPr id="53" name="Picture 52"/>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6842682" y="1451811"/>
            <a:ext cx="2286000" cy="484849"/>
          </a:xfrm>
          <a:prstGeom prst="rect">
            <a:avLst/>
          </a:prstGeom>
        </p:spPr>
      </p:pic>
      <p:pic>
        <p:nvPicPr>
          <p:cNvPr id="54" name="Picture 53"/>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6858000" y="4344363"/>
            <a:ext cx="2286000" cy="484849"/>
          </a:xfrm>
          <a:prstGeom prst="rect">
            <a:avLst/>
          </a:prstGeom>
        </p:spPr>
      </p:pic>
      <p:pic>
        <p:nvPicPr>
          <p:cNvPr id="55" name="Picture 54"/>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6858000" y="4813435"/>
            <a:ext cx="2286000" cy="484849"/>
          </a:xfrm>
          <a:prstGeom prst="rect">
            <a:avLst/>
          </a:prstGeom>
        </p:spPr>
      </p:pic>
      <p:pic>
        <p:nvPicPr>
          <p:cNvPr id="56" name="Picture 55"/>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6842055" y="5286970"/>
            <a:ext cx="2286000" cy="484849"/>
          </a:xfrm>
          <a:prstGeom prst="rect">
            <a:avLst/>
          </a:prstGeom>
        </p:spPr>
      </p:pic>
      <p:pic>
        <p:nvPicPr>
          <p:cNvPr id="57" name="Picture 56"/>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6853282" y="2897341"/>
            <a:ext cx="2286000" cy="484849"/>
          </a:xfrm>
          <a:prstGeom prst="rect">
            <a:avLst/>
          </a:prstGeom>
        </p:spPr>
      </p:pic>
    </p:spTree>
    <p:extLst>
      <p:ext uri="{BB962C8B-B14F-4D97-AF65-F5344CB8AC3E}">
        <p14:creationId xmlns:p14="http://schemas.microsoft.com/office/powerpoint/2010/main" val="3297992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 y="857250"/>
            <a:ext cx="8412480" cy="4732020"/>
          </a:xfrm>
          <a:prstGeom prst="rect">
            <a:avLst/>
          </a:prstGeom>
        </p:spPr>
      </p:pic>
      <p:sp>
        <p:nvSpPr>
          <p:cNvPr id="6" name="TextBox 5"/>
          <p:cNvSpPr txBox="1"/>
          <p:nvPr/>
        </p:nvSpPr>
        <p:spPr>
          <a:xfrm>
            <a:off x="1007919" y="1184561"/>
            <a:ext cx="861133" cy="461665"/>
          </a:xfrm>
          <a:prstGeom prst="rect">
            <a:avLst/>
          </a:prstGeom>
          <a:noFill/>
        </p:spPr>
        <p:txBody>
          <a:bodyPr wrap="none" rtlCol="0">
            <a:spAutoFit/>
          </a:bodyPr>
          <a:lstStyle/>
          <a:p>
            <a:r>
              <a:rPr lang="en-US" sz="2400" dirty="0" smtClean="0"/>
              <a:t>Taxis</a:t>
            </a:r>
            <a:endParaRPr lang="en-US" sz="2400" dirty="0"/>
          </a:p>
        </p:txBody>
      </p:sp>
      <p:sp>
        <p:nvSpPr>
          <p:cNvPr id="7" name="TextBox 6"/>
          <p:cNvSpPr txBox="1"/>
          <p:nvPr/>
        </p:nvSpPr>
        <p:spPr>
          <a:xfrm>
            <a:off x="3541680" y="1184561"/>
            <a:ext cx="768159" cy="461665"/>
          </a:xfrm>
          <a:prstGeom prst="rect">
            <a:avLst/>
          </a:prstGeom>
          <a:noFill/>
        </p:spPr>
        <p:txBody>
          <a:bodyPr wrap="none" rtlCol="0">
            <a:spAutoFit/>
          </a:bodyPr>
          <a:lstStyle/>
          <a:p>
            <a:r>
              <a:rPr lang="en-US" sz="2400" dirty="0" smtClean="0"/>
              <a:t>Cars</a:t>
            </a:r>
            <a:endParaRPr lang="en-US" sz="2400" dirty="0"/>
          </a:p>
        </p:txBody>
      </p:sp>
      <p:sp>
        <p:nvSpPr>
          <p:cNvPr id="8" name="TextBox 7"/>
          <p:cNvSpPr txBox="1"/>
          <p:nvPr/>
        </p:nvSpPr>
        <p:spPr>
          <a:xfrm>
            <a:off x="6563591" y="1184561"/>
            <a:ext cx="1258486" cy="461665"/>
          </a:xfrm>
          <a:prstGeom prst="rect">
            <a:avLst/>
          </a:prstGeom>
          <a:noFill/>
        </p:spPr>
        <p:txBody>
          <a:bodyPr wrap="none" rtlCol="0">
            <a:spAutoFit/>
          </a:bodyPr>
          <a:lstStyle/>
          <a:p>
            <a:r>
              <a:rPr lang="en-US" sz="2400" dirty="0" smtClean="0"/>
              <a:t>Vehicles</a:t>
            </a:r>
            <a:endParaRPr lang="en-US" sz="2400" dirty="0"/>
          </a:p>
        </p:txBody>
      </p:sp>
      <p:sp>
        <p:nvSpPr>
          <p:cNvPr id="9" name="Footer Placeholder 8"/>
          <p:cNvSpPr>
            <a:spLocks noGrp="1"/>
          </p:cNvSpPr>
          <p:nvPr>
            <p:ph type="ftr" sz="quarter" idx="11"/>
          </p:nvPr>
        </p:nvSpPr>
        <p:spPr/>
        <p:txBody>
          <a:bodyPr/>
          <a:lstStyle/>
          <a:p>
            <a:r>
              <a:rPr lang="en-US"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483260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762000" y="1441823"/>
            <a:ext cx="7620000" cy="0"/>
          </a:xfrm>
          <a:prstGeom prst="line">
            <a:avLst/>
          </a:prstGeom>
          <a:noFill/>
          <a:ln w="3175" cmpd="sng">
            <a:solidFill>
              <a:schemeClr val="tx1">
                <a:lumMod val="75000"/>
                <a:lumOff val="2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500"/>
          </a:p>
        </p:txBody>
      </p:sp>
      <p:sp>
        <p:nvSpPr>
          <p:cNvPr id="25" name="Title 5"/>
          <p:cNvSpPr txBox="1">
            <a:spLocks/>
          </p:cNvSpPr>
          <p:nvPr/>
        </p:nvSpPr>
        <p:spPr>
          <a:xfrm>
            <a:off x="0" y="716280"/>
            <a:ext cx="9144000" cy="678180"/>
          </a:xfrm>
          <a:prstGeom prst="rect">
            <a:avLst/>
          </a:prstGeom>
        </p:spPr>
        <p:txBody>
          <a:bodyPr vert="horz" lIns="76200" tIns="38100" rIns="76200" bIns="3810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000" dirty="0"/>
              <a:t>Category-Consistent Features</a:t>
            </a:r>
          </a:p>
        </p:txBody>
      </p:sp>
      <p:sp>
        <p:nvSpPr>
          <p:cNvPr id="26" name="Rectangle 25"/>
          <p:cNvSpPr/>
          <p:nvPr/>
        </p:nvSpPr>
        <p:spPr>
          <a:xfrm>
            <a:off x="791338" y="1883079"/>
            <a:ext cx="3165482" cy="451342"/>
          </a:xfrm>
          <a:prstGeom prst="rect">
            <a:avLst/>
          </a:prstGeom>
        </p:spPr>
        <p:txBody>
          <a:bodyPr wrap="none">
            <a:spAutoFit/>
          </a:bodyPr>
          <a:lstStyle/>
          <a:p>
            <a:r>
              <a:rPr lang="en-US" sz="2333" b="1" dirty="0">
                <a:solidFill>
                  <a:srgbClr val="000000"/>
                </a:solidFill>
                <a:latin typeface="Cambria" panose="02040503050406030204" pitchFamily="18" charset="0"/>
              </a:rPr>
              <a:t>Bag-of-Words Method</a:t>
            </a:r>
            <a:endParaRPr lang="en-US" sz="2333" b="1" dirty="0"/>
          </a:p>
        </p:txBody>
      </p:sp>
      <p:grpSp>
        <p:nvGrpSpPr>
          <p:cNvPr id="19" name="Group 18"/>
          <p:cNvGrpSpPr/>
          <p:nvPr/>
        </p:nvGrpSpPr>
        <p:grpSpPr>
          <a:xfrm>
            <a:off x="2556670" y="2246471"/>
            <a:ext cx="4141311" cy="1990249"/>
            <a:chOff x="3068003" y="2009965"/>
            <a:chExt cx="4969573" cy="2388299"/>
          </a:xfrm>
        </p:grpSpPr>
        <p:pic>
          <p:nvPicPr>
            <p:cNvPr id="2056"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68003" y="2009965"/>
              <a:ext cx="4969573" cy="231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3145536" y="2194560"/>
              <a:ext cx="694944" cy="29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Rectangle 28"/>
            <p:cNvSpPr/>
            <p:nvPr/>
          </p:nvSpPr>
          <p:spPr>
            <a:xfrm>
              <a:off x="4376928" y="3791712"/>
              <a:ext cx="694944" cy="29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00</a:t>
              </a:r>
            </a:p>
          </p:txBody>
        </p:sp>
        <p:sp>
          <p:nvSpPr>
            <p:cNvPr id="30" name="Rectangle 29"/>
            <p:cNvSpPr/>
            <p:nvPr/>
          </p:nvSpPr>
          <p:spPr>
            <a:xfrm>
              <a:off x="5556504" y="3800856"/>
              <a:ext cx="694944" cy="597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1" name="Rectangle 30"/>
            <p:cNvSpPr/>
            <p:nvPr/>
          </p:nvSpPr>
          <p:spPr>
            <a:xfrm>
              <a:off x="7007352" y="3797808"/>
              <a:ext cx="694944" cy="597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33" name="Rectangle 32"/>
          <p:cNvSpPr/>
          <p:nvPr/>
        </p:nvSpPr>
        <p:spPr>
          <a:xfrm>
            <a:off x="506192" y="2854134"/>
            <a:ext cx="1726468" cy="1015663"/>
          </a:xfrm>
          <a:prstGeom prst="rect">
            <a:avLst/>
          </a:prstGeom>
          <a:solidFill>
            <a:schemeClr val="bg1"/>
          </a:solidFill>
        </p:spPr>
        <p:txBody>
          <a:bodyPr wrap="square">
            <a:spAutoFit/>
          </a:bodyPr>
          <a:lstStyle/>
          <a:p>
            <a:r>
              <a:rPr lang="en-US" sz="1500" b="1" dirty="0"/>
              <a:t>Step 1:  </a:t>
            </a:r>
            <a:r>
              <a:rPr lang="en-US" sz="1500" dirty="0"/>
              <a:t>Extract features and create a visual dictionary</a:t>
            </a:r>
            <a:endParaRPr lang="en-US" sz="1500" b="1" dirty="0"/>
          </a:p>
        </p:txBody>
      </p:sp>
      <p:sp>
        <p:nvSpPr>
          <p:cNvPr id="20" name="Rectangle 19"/>
          <p:cNvSpPr/>
          <p:nvPr/>
        </p:nvSpPr>
        <p:spPr>
          <a:xfrm>
            <a:off x="6977648" y="2459772"/>
            <a:ext cx="1297672" cy="553998"/>
          </a:xfrm>
          <a:prstGeom prst="rect">
            <a:avLst/>
          </a:prstGeom>
        </p:spPr>
        <p:txBody>
          <a:bodyPr wrap="square">
            <a:spAutoFit/>
          </a:bodyPr>
          <a:lstStyle/>
          <a:p>
            <a:r>
              <a:rPr lang="en-US" sz="1500" dirty="0"/>
              <a:t>visual words in dictionary</a:t>
            </a:r>
          </a:p>
        </p:txBody>
      </p:sp>
      <p:sp>
        <p:nvSpPr>
          <p:cNvPr id="36" name="Rectangle 35"/>
          <p:cNvSpPr/>
          <p:nvPr/>
        </p:nvSpPr>
        <p:spPr>
          <a:xfrm>
            <a:off x="503652" y="4421314"/>
            <a:ext cx="2993928" cy="784830"/>
          </a:xfrm>
          <a:prstGeom prst="rect">
            <a:avLst/>
          </a:prstGeom>
          <a:noFill/>
        </p:spPr>
        <p:txBody>
          <a:bodyPr wrap="square">
            <a:spAutoFit/>
          </a:bodyPr>
          <a:lstStyle/>
          <a:p>
            <a:r>
              <a:rPr lang="en-US" sz="1500" b="1" dirty="0"/>
              <a:t>Step 2:  </a:t>
            </a:r>
            <a:r>
              <a:rPr lang="en-US" sz="1500" dirty="0"/>
              <a:t>Create descriptors in this common feature space for </a:t>
            </a:r>
          </a:p>
          <a:p>
            <a:r>
              <a:rPr lang="en-US" sz="1500" dirty="0"/>
              <a:t>individual exemplars</a:t>
            </a:r>
          </a:p>
        </p:txBody>
      </p:sp>
      <p:sp>
        <p:nvSpPr>
          <p:cNvPr id="37" name="Rectangle 36"/>
          <p:cNvSpPr/>
          <p:nvPr/>
        </p:nvSpPr>
        <p:spPr>
          <a:xfrm>
            <a:off x="6944628" y="3668812"/>
            <a:ext cx="1297672" cy="553998"/>
          </a:xfrm>
          <a:prstGeom prst="rect">
            <a:avLst/>
          </a:prstGeom>
        </p:spPr>
        <p:txBody>
          <a:bodyPr wrap="square">
            <a:spAutoFit/>
          </a:bodyPr>
          <a:lstStyle/>
          <a:p>
            <a:pPr algn="ctr"/>
            <a:r>
              <a:rPr lang="en-US" sz="1500" dirty="0"/>
              <a:t>bag-of-words</a:t>
            </a:r>
          </a:p>
          <a:p>
            <a:pPr algn="ctr"/>
            <a:r>
              <a:rPr lang="en-US" sz="1500" dirty="0"/>
              <a:t>histogram</a:t>
            </a:r>
          </a:p>
        </p:txBody>
      </p:sp>
      <p:grpSp>
        <p:nvGrpSpPr>
          <p:cNvPr id="21" name="Group 20"/>
          <p:cNvGrpSpPr/>
          <p:nvPr/>
        </p:nvGrpSpPr>
        <p:grpSpPr>
          <a:xfrm>
            <a:off x="3718561" y="4107180"/>
            <a:ext cx="4488180" cy="1421458"/>
            <a:chOff x="4462273" y="4242816"/>
            <a:chExt cx="5385816" cy="1705750"/>
          </a:xfrm>
        </p:grpSpPr>
        <p:pic>
          <p:nvPicPr>
            <p:cNvPr id="2057"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62273" y="4402729"/>
              <a:ext cx="5385816" cy="1545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ectangle 37"/>
            <p:cNvSpPr/>
            <p:nvPr/>
          </p:nvSpPr>
          <p:spPr>
            <a:xfrm>
              <a:off x="4624903" y="4242816"/>
              <a:ext cx="1687505" cy="371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0" name="Rectangle 39"/>
          <p:cNvSpPr/>
          <p:nvPr/>
        </p:nvSpPr>
        <p:spPr>
          <a:xfrm>
            <a:off x="155440" y="5490638"/>
            <a:ext cx="2560316" cy="271934"/>
          </a:xfrm>
          <a:prstGeom prst="rect">
            <a:avLst/>
          </a:prstGeom>
        </p:spPr>
        <p:txBody>
          <a:bodyPr wrap="none">
            <a:spAutoFit/>
          </a:bodyPr>
          <a:lstStyle/>
          <a:p>
            <a:r>
              <a:rPr lang="en-US" sz="1167" dirty="0">
                <a:solidFill>
                  <a:schemeClr val="accent5">
                    <a:lumMod val="60000"/>
                    <a:lumOff val="40000"/>
                  </a:schemeClr>
                </a:solidFill>
                <a:latin typeface="Cambria" panose="02040503050406030204" pitchFamily="18" charset="0"/>
              </a:rPr>
              <a:t>Figure adapted from </a:t>
            </a:r>
            <a:r>
              <a:rPr lang="en-US" sz="1167" dirty="0" err="1">
                <a:solidFill>
                  <a:schemeClr val="accent5">
                    <a:lumMod val="60000"/>
                    <a:lumOff val="40000"/>
                  </a:schemeClr>
                </a:solidFill>
                <a:latin typeface="Cambria" panose="02040503050406030204" pitchFamily="18" charset="0"/>
              </a:rPr>
              <a:t>Bandara</a:t>
            </a:r>
            <a:r>
              <a:rPr lang="en-US" sz="1167" dirty="0">
                <a:solidFill>
                  <a:schemeClr val="accent5">
                    <a:lumMod val="60000"/>
                    <a:lumOff val="40000"/>
                  </a:schemeClr>
                </a:solidFill>
                <a:latin typeface="Cambria" panose="02040503050406030204" pitchFamily="18" charset="0"/>
              </a:rPr>
              <a:t> (2014)</a:t>
            </a:r>
            <a:endParaRPr lang="en-US" sz="1167" i="1" dirty="0">
              <a:solidFill>
                <a:schemeClr val="accent5">
                  <a:lumMod val="60000"/>
                  <a:lumOff val="40000"/>
                </a:schemeClr>
              </a:solidFill>
            </a:endParaRPr>
          </a:p>
        </p:txBody>
      </p:sp>
      <p:sp>
        <p:nvSpPr>
          <p:cNvPr id="2" name="Footer Placeholder 1"/>
          <p:cNvSpPr>
            <a:spLocks noGrp="1"/>
          </p:cNvSpPr>
          <p:nvPr>
            <p:ph type="ftr" sz="quarter" idx="11"/>
          </p:nvPr>
        </p:nvSpPr>
        <p:spPr/>
        <p:txBody>
          <a:bodyPr/>
          <a:lstStyle/>
          <a:p>
            <a:r>
              <a:rPr lang="en-US" smtClean="0"/>
              <a:t>Object recognition</a:t>
            </a:r>
            <a:endParaRPr lang="en-US" dirty="0"/>
          </a:p>
        </p:txBody>
      </p:sp>
      <p:sp>
        <p:nvSpPr>
          <p:cNvPr id="3" name="Date Placeholder 2"/>
          <p:cNvSpPr>
            <a:spLocks noGrp="1"/>
          </p:cNvSpPr>
          <p:nvPr>
            <p:ph type="dt" sz="half" idx="10"/>
          </p:nvPr>
        </p:nvSpPr>
        <p:spPr/>
        <p:txBody>
          <a:bodyPr/>
          <a:lstStyle/>
          <a:p>
            <a:r>
              <a:rPr lang="en-US" smtClean="0"/>
              <a:t>VSS 2015</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1542190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 y="857250"/>
            <a:ext cx="8412480" cy="4732020"/>
          </a:xfrm>
          <a:prstGeom prst="rect">
            <a:avLst/>
          </a:prstGeom>
        </p:spPr>
      </p:pic>
      <p:sp>
        <p:nvSpPr>
          <p:cNvPr id="6" name="TextBox 5"/>
          <p:cNvSpPr txBox="1"/>
          <p:nvPr/>
        </p:nvSpPr>
        <p:spPr>
          <a:xfrm>
            <a:off x="1007919" y="1184561"/>
            <a:ext cx="861133" cy="461665"/>
          </a:xfrm>
          <a:prstGeom prst="rect">
            <a:avLst/>
          </a:prstGeom>
          <a:noFill/>
        </p:spPr>
        <p:txBody>
          <a:bodyPr wrap="none" rtlCol="0">
            <a:spAutoFit/>
          </a:bodyPr>
          <a:lstStyle/>
          <a:p>
            <a:r>
              <a:rPr lang="en-US" sz="2400" dirty="0" smtClean="0"/>
              <a:t>Taxis</a:t>
            </a:r>
            <a:endParaRPr lang="en-US" sz="2400" dirty="0"/>
          </a:p>
        </p:txBody>
      </p:sp>
      <p:sp>
        <p:nvSpPr>
          <p:cNvPr id="7" name="TextBox 6"/>
          <p:cNvSpPr txBox="1"/>
          <p:nvPr/>
        </p:nvSpPr>
        <p:spPr>
          <a:xfrm>
            <a:off x="3541680" y="1184561"/>
            <a:ext cx="768159" cy="461665"/>
          </a:xfrm>
          <a:prstGeom prst="rect">
            <a:avLst/>
          </a:prstGeom>
          <a:noFill/>
        </p:spPr>
        <p:txBody>
          <a:bodyPr wrap="none" rtlCol="0">
            <a:spAutoFit/>
          </a:bodyPr>
          <a:lstStyle/>
          <a:p>
            <a:r>
              <a:rPr lang="en-US" sz="2400" dirty="0" smtClean="0"/>
              <a:t>Cars</a:t>
            </a:r>
            <a:endParaRPr lang="en-US" sz="2400" dirty="0"/>
          </a:p>
        </p:txBody>
      </p:sp>
      <p:sp>
        <p:nvSpPr>
          <p:cNvPr id="8" name="TextBox 7"/>
          <p:cNvSpPr txBox="1"/>
          <p:nvPr/>
        </p:nvSpPr>
        <p:spPr>
          <a:xfrm>
            <a:off x="6563591" y="1184561"/>
            <a:ext cx="1258486" cy="461665"/>
          </a:xfrm>
          <a:prstGeom prst="rect">
            <a:avLst/>
          </a:prstGeom>
          <a:noFill/>
        </p:spPr>
        <p:txBody>
          <a:bodyPr wrap="none" rtlCol="0">
            <a:spAutoFit/>
          </a:bodyPr>
          <a:lstStyle/>
          <a:p>
            <a:r>
              <a:rPr lang="en-US" sz="2400" dirty="0" smtClean="0"/>
              <a:t>Vehicles</a:t>
            </a:r>
            <a:endParaRPr lang="en-US" sz="2400" dirty="0"/>
          </a:p>
        </p:txBody>
      </p:sp>
      <p:sp>
        <p:nvSpPr>
          <p:cNvPr id="9" name="Footer Placeholder 8"/>
          <p:cNvSpPr>
            <a:spLocks noGrp="1"/>
          </p:cNvSpPr>
          <p:nvPr>
            <p:ph type="ftr" sz="quarter" idx="11"/>
          </p:nvPr>
        </p:nvSpPr>
        <p:spPr/>
        <p:txBody>
          <a:bodyPr/>
          <a:lstStyle/>
          <a:p>
            <a:r>
              <a:rPr lang="en-US"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4186218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 y="857250"/>
            <a:ext cx="8412480" cy="4732020"/>
          </a:xfrm>
          <a:prstGeom prst="rect">
            <a:avLst/>
          </a:prstGeom>
        </p:spPr>
      </p:pic>
      <p:sp>
        <p:nvSpPr>
          <p:cNvPr id="6" name="TextBox 5"/>
          <p:cNvSpPr txBox="1"/>
          <p:nvPr/>
        </p:nvSpPr>
        <p:spPr>
          <a:xfrm>
            <a:off x="1007919" y="1184561"/>
            <a:ext cx="861133" cy="461665"/>
          </a:xfrm>
          <a:prstGeom prst="rect">
            <a:avLst/>
          </a:prstGeom>
          <a:noFill/>
        </p:spPr>
        <p:txBody>
          <a:bodyPr wrap="none" rtlCol="0">
            <a:spAutoFit/>
          </a:bodyPr>
          <a:lstStyle/>
          <a:p>
            <a:r>
              <a:rPr lang="en-US" sz="2400" dirty="0" smtClean="0"/>
              <a:t>Taxis</a:t>
            </a:r>
            <a:endParaRPr lang="en-US" sz="2400" dirty="0"/>
          </a:p>
        </p:txBody>
      </p:sp>
      <p:sp>
        <p:nvSpPr>
          <p:cNvPr id="7" name="TextBox 6"/>
          <p:cNvSpPr txBox="1"/>
          <p:nvPr/>
        </p:nvSpPr>
        <p:spPr>
          <a:xfrm>
            <a:off x="3541680" y="1184561"/>
            <a:ext cx="768159" cy="461665"/>
          </a:xfrm>
          <a:prstGeom prst="rect">
            <a:avLst/>
          </a:prstGeom>
          <a:noFill/>
        </p:spPr>
        <p:txBody>
          <a:bodyPr wrap="none" rtlCol="0">
            <a:spAutoFit/>
          </a:bodyPr>
          <a:lstStyle/>
          <a:p>
            <a:r>
              <a:rPr lang="en-US" sz="2400" dirty="0" smtClean="0"/>
              <a:t>Cars</a:t>
            </a:r>
            <a:endParaRPr lang="en-US" sz="2400" dirty="0"/>
          </a:p>
        </p:txBody>
      </p:sp>
      <p:sp>
        <p:nvSpPr>
          <p:cNvPr id="8" name="TextBox 7"/>
          <p:cNvSpPr txBox="1"/>
          <p:nvPr/>
        </p:nvSpPr>
        <p:spPr>
          <a:xfrm>
            <a:off x="6563591" y="1184561"/>
            <a:ext cx="1258486" cy="461665"/>
          </a:xfrm>
          <a:prstGeom prst="rect">
            <a:avLst/>
          </a:prstGeom>
          <a:noFill/>
        </p:spPr>
        <p:txBody>
          <a:bodyPr wrap="none" rtlCol="0">
            <a:spAutoFit/>
          </a:bodyPr>
          <a:lstStyle/>
          <a:p>
            <a:r>
              <a:rPr lang="en-US" sz="2400" dirty="0" smtClean="0"/>
              <a:t>Vehicles</a:t>
            </a:r>
            <a:endParaRPr lang="en-US" sz="2400" dirty="0"/>
          </a:p>
        </p:txBody>
      </p:sp>
      <p:sp>
        <p:nvSpPr>
          <p:cNvPr id="9" name="Footer Placeholder 8"/>
          <p:cNvSpPr>
            <a:spLocks noGrp="1"/>
          </p:cNvSpPr>
          <p:nvPr>
            <p:ph type="ftr" sz="quarter" idx="11"/>
          </p:nvPr>
        </p:nvSpPr>
        <p:spPr/>
        <p:txBody>
          <a:bodyPr/>
          <a:lstStyle/>
          <a:p>
            <a:r>
              <a:rPr lang="en-US"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1644882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Visualization</a:t>
            </a:r>
            <a:endParaRPr lang="en-US" dirty="0"/>
          </a:p>
        </p:txBody>
      </p:sp>
      <p:sp>
        <p:nvSpPr>
          <p:cNvPr id="4" name="TextBox 3"/>
          <p:cNvSpPr txBox="1"/>
          <p:nvPr/>
        </p:nvSpPr>
        <p:spPr>
          <a:xfrm>
            <a:off x="822960" y="1699731"/>
            <a:ext cx="746486" cy="400110"/>
          </a:xfrm>
          <a:prstGeom prst="rect">
            <a:avLst/>
          </a:prstGeom>
          <a:noFill/>
        </p:spPr>
        <p:txBody>
          <a:bodyPr wrap="none" rtlCol="0">
            <a:spAutoFit/>
          </a:bodyPr>
          <a:lstStyle/>
          <a:p>
            <a:r>
              <a:rPr lang="en-US" sz="2000" dirty="0" smtClean="0"/>
              <a:t>Taxis</a:t>
            </a:r>
            <a:endParaRPr lang="en-US" sz="2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2098259"/>
            <a:ext cx="7452360" cy="84221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00" y="3789745"/>
            <a:ext cx="7452360" cy="2087222"/>
          </a:xfrm>
          <a:prstGeom prst="rect">
            <a:avLst/>
          </a:prstGeom>
        </p:spPr>
      </p:pic>
      <p:sp>
        <p:nvSpPr>
          <p:cNvPr id="7" name="TextBox 6"/>
          <p:cNvSpPr txBox="1"/>
          <p:nvPr/>
        </p:nvSpPr>
        <p:spPr>
          <a:xfrm>
            <a:off x="822960" y="3420423"/>
            <a:ext cx="670376" cy="400110"/>
          </a:xfrm>
          <a:prstGeom prst="rect">
            <a:avLst/>
          </a:prstGeom>
          <a:noFill/>
        </p:spPr>
        <p:txBody>
          <a:bodyPr wrap="none" rtlCol="0">
            <a:spAutoFit/>
          </a:bodyPr>
          <a:lstStyle/>
          <a:p>
            <a:r>
              <a:rPr lang="en-US" sz="2000" dirty="0" smtClean="0"/>
              <a:t>Cars</a:t>
            </a:r>
            <a:endParaRPr lang="en-US" sz="2000" dirty="0"/>
          </a:p>
        </p:txBody>
      </p:sp>
      <p:sp>
        <p:nvSpPr>
          <p:cNvPr id="8" name="TextBox 7"/>
          <p:cNvSpPr txBox="1"/>
          <p:nvPr/>
        </p:nvSpPr>
        <p:spPr>
          <a:xfrm>
            <a:off x="3852958" y="2975982"/>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9" name="Straight Arrow Connector 8"/>
          <p:cNvCxnSpPr/>
          <p:nvPr/>
        </p:nvCxnSpPr>
        <p:spPr>
          <a:xfrm>
            <a:off x="822960" y="3022267"/>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22960" y="2108307"/>
            <a:ext cx="0" cy="924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59045" y="2390985"/>
            <a:ext cx="1113125" cy="338554"/>
          </a:xfrm>
          <a:prstGeom prst="rect">
            <a:avLst/>
          </a:prstGeom>
          <a:noFill/>
        </p:spPr>
        <p:txBody>
          <a:bodyPr wrap="none" rtlCol="0">
            <a:spAutoFit/>
          </a:bodyPr>
          <a:lstStyle/>
          <a:p>
            <a:r>
              <a:rPr lang="en-US" sz="1600" dirty="0" smtClean="0"/>
              <a:t>Exemplars</a:t>
            </a:r>
            <a:endParaRPr lang="en-US" sz="1600" dirty="0"/>
          </a:p>
        </p:txBody>
      </p:sp>
      <p:sp>
        <p:nvSpPr>
          <p:cNvPr id="14" name="TextBox 13"/>
          <p:cNvSpPr txBox="1"/>
          <p:nvPr/>
        </p:nvSpPr>
        <p:spPr>
          <a:xfrm>
            <a:off x="510385" y="5676990"/>
            <a:ext cx="269626" cy="276999"/>
          </a:xfrm>
          <a:prstGeom prst="rect">
            <a:avLst/>
          </a:prstGeom>
          <a:noFill/>
        </p:spPr>
        <p:txBody>
          <a:bodyPr wrap="none" rtlCol="0">
            <a:spAutoFit/>
          </a:bodyPr>
          <a:lstStyle/>
          <a:p>
            <a:r>
              <a:rPr lang="en-US" sz="1200" dirty="0" smtClean="0"/>
              <a:t>1</a:t>
            </a:r>
            <a:endParaRPr lang="en-US" sz="1200" dirty="0"/>
          </a:p>
        </p:txBody>
      </p:sp>
      <p:sp>
        <p:nvSpPr>
          <p:cNvPr id="15" name="TextBox 14"/>
          <p:cNvSpPr txBox="1"/>
          <p:nvPr/>
        </p:nvSpPr>
        <p:spPr>
          <a:xfrm>
            <a:off x="7946167" y="3028801"/>
            <a:ext cx="524503" cy="276999"/>
          </a:xfrm>
          <a:prstGeom prst="rect">
            <a:avLst/>
          </a:prstGeom>
          <a:noFill/>
        </p:spPr>
        <p:txBody>
          <a:bodyPr wrap="none" rtlCol="0">
            <a:spAutoFit/>
          </a:bodyPr>
          <a:lstStyle/>
          <a:p>
            <a:r>
              <a:rPr lang="en-US" sz="1200" dirty="0" smtClean="0"/>
              <a:t>1064</a:t>
            </a:r>
            <a:endParaRPr lang="en-US" sz="1200" dirty="0"/>
          </a:p>
        </p:txBody>
      </p:sp>
      <p:sp>
        <p:nvSpPr>
          <p:cNvPr id="16" name="TextBox 15"/>
          <p:cNvSpPr txBox="1"/>
          <p:nvPr/>
        </p:nvSpPr>
        <p:spPr>
          <a:xfrm>
            <a:off x="565260" y="2762515"/>
            <a:ext cx="269626" cy="276999"/>
          </a:xfrm>
          <a:prstGeom prst="rect">
            <a:avLst/>
          </a:prstGeom>
          <a:noFill/>
        </p:spPr>
        <p:txBody>
          <a:bodyPr wrap="none" rtlCol="0">
            <a:spAutoFit/>
          </a:bodyPr>
          <a:lstStyle/>
          <a:p>
            <a:r>
              <a:rPr lang="en-US" sz="1200" dirty="0" smtClean="0"/>
              <a:t>1</a:t>
            </a:r>
            <a:endParaRPr lang="en-US" sz="1200" dirty="0"/>
          </a:p>
        </p:txBody>
      </p:sp>
      <p:sp>
        <p:nvSpPr>
          <p:cNvPr id="17" name="TextBox 16"/>
          <p:cNvSpPr txBox="1"/>
          <p:nvPr/>
        </p:nvSpPr>
        <p:spPr>
          <a:xfrm>
            <a:off x="429902" y="1997491"/>
            <a:ext cx="439544" cy="276999"/>
          </a:xfrm>
          <a:prstGeom prst="rect">
            <a:avLst/>
          </a:prstGeom>
          <a:noFill/>
        </p:spPr>
        <p:txBody>
          <a:bodyPr wrap="none" rtlCol="0">
            <a:spAutoFit/>
          </a:bodyPr>
          <a:lstStyle/>
          <a:p>
            <a:r>
              <a:rPr lang="en-US" sz="1200" dirty="0" smtClean="0"/>
              <a:t>100</a:t>
            </a:r>
            <a:endParaRPr lang="en-US" sz="1200" dirty="0"/>
          </a:p>
        </p:txBody>
      </p:sp>
      <p:cxnSp>
        <p:nvCxnSpPr>
          <p:cNvPr id="18" name="Straight Arrow Connector 17"/>
          <p:cNvCxnSpPr/>
          <p:nvPr/>
        </p:nvCxnSpPr>
        <p:spPr>
          <a:xfrm flipV="1">
            <a:off x="811184" y="3789745"/>
            <a:ext cx="0" cy="21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160581" y="4664079"/>
            <a:ext cx="1113125" cy="338554"/>
          </a:xfrm>
          <a:prstGeom prst="rect">
            <a:avLst/>
          </a:prstGeom>
          <a:noFill/>
        </p:spPr>
        <p:txBody>
          <a:bodyPr wrap="none" rtlCol="0">
            <a:spAutoFit/>
          </a:bodyPr>
          <a:lstStyle/>
          <a:p>
            <a:r>
              <a:rPr lang="en-US" sz="1600" dirty="0" smtClean="0"/>
              <a:t>Exemplars</a:t>
            </a:r>
            <a:endParaRPr lang="en-US" sz="1600" dirty="0"/>
          </a:p>
        </p:txBody>
      </p:sp>
      <p:sp>
        <p:nvSpPr>
          <p:cNvPr id="20" name="TextBox 19"/>
          <p:cNvSpPr txBox="1"/>
          <p:nvPr/>
        </p:nvSpPr>
        <p:spPr>
          <a:xfrm>
            <a:off x="371640" y="3728556"/>
            <a:ext cx="439544" cy="276999"/>
          </a:xfrm>
          <a:prstGeom prst="rect">
            <a:avLst/>
          </a:prstGeom>
          <a:noFill/>
        </p:spPr>
        <p:txBody>
          <a:bodyPr wrap="none" rtlCol="0">
            <a:spAutoFit/>
          </a:bodyPr>
          <a:lstStyle/>
          <a:p>
            <a:r>
              <a:rPr lang="en-US" sz="1200" dirty="0" smtClean="0"/>
              <a:t>300</a:t>
            </a:r>
            <a:endParaRPr lang="en-US" sz="1200" dirty="0"/>
          </a:p>
        </p:txBody>
      </p:sp>
      <p:sp>
        <p:nvSpPr>
          <p:cNvPr id="21" name="TextBox 20"/>
          <p:cNvSpPr txBox="1"/>
          <p:nvPr/>
        </p:nvSpPr>
        <p:spPr>
          <a:xfrm>
            <a:off x="790397" y="2987652"/>
            <a:ext cx="269626" cy="276999"/>
          </a:xfrm>
          <a:prstGeom prst="rect">
            <a:avLst/>
          </a:prstGeom>
          <a:noFill/>
        </p:spPr>
        <p:txBody>
          <a:bodyPr wrap="none" rtlCol="0">
            <a:spAutoFit/>
          </a:bodyPr>
          <a:lstStyle/>
          <a:p>
            <a:r>
              <a:rPr lang="en-US" sz="1200" dirty="0" smtClean="0"/>
              <a:t>1</a:t>
            </a:r>
            <a:endParaRPr lang="en-US" sz="1200" dirty="0"/>
          </a:p>
        </p:txBody>
      </p:sp>
      <p:sp>
        <p:nvSpPr>
          <p:cNvPr id="22" name="TextBox 21"/>
          <p:cNvSpPr txBox="1"/>
          <p:nvPr/>
        </p:nvSpPr>
        <p:spPr>
          <a:xfrm>
            <a:off x="3841182" y="5891871"/>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23" name="Straight Arrow Connector 22"/>
          <p:cNvCxnSpPr/>
          <p:nvPr/>
        </p:nvCxnSpPr>
        <p:spPr>
          <a:xfrm>
            <a:off x="811184" y="5943180"/>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34391" y="5944690"/>
            <a:ext cx="524503" cy="276999"/>
          </a:xfrm>
          <a:prstGeom prst="rect">
            <a:avLst/>
          </a:prstGeom>
          <a:noFill/>
        </p:spPr>
        <p:txBody>
          <a:bodyPr wrap="none" rtlCol="0">
            <a:spAutoFit/>
          </a:bodyPr>
          <a:lstStyle/>
          <a:p>
            <a:r>
              <a:rPr lang="en-US" sz="1200" dirty="0" smtClean="0"/>
              <a:t>1064</a:t>
            </a:r>
            <a:endParaRPr lang="en-US" sz="1200" dirty="0"/>
          </a:p>
        </p:txBody>
      </p:sp>
      <p:sp>
        <p:nvSpPr>
          <p:cNvPr id="25" name="TextBox 24"/>
          <p:cNvSpPr txBox="1"/>
          <p:nvPr/>
        </p:nvSpPr>
        <p:spPr>
          <a:xfrm>
            <a:off x="778621" y="5903541"/>
            <a:ext cx="269626" cy="276999"/>
          </a:xfrm>
          <a:prstGeom prst="rect">
            <a:avLst/>
          </a:prstGeom>
          <a:noFill/>
        </p:spPr>
        <p:txBody>
          <a:bodyPr wrap="none" rtlCol="0">
            <a:spAutoFit/>
          </a:bodyPr>
          <a:lstStyle/>
          <a:p>
            <a:r>
              <a:rPr lang="en-US" sz="1200" dirty="0" smtClean="0"/>
              <a:t>1</a:t>
            </a:r>
            <a:endParaRPr lang="en-US" sz="1200" dirty="0"/>
          </a:p>
        </p:txBody>
      </p:sp>
      <p:sp>
        <p:nvSpPr>
          <p:cNvPr id="10" name="Footer Placeholder 9"/>
          <p:cNvSpPr>
            <a:spLocks noGrp="1"/>
          </p:cNvSpPr>
          <p:nvPr>
            <p:ph type="ftr" sz="quarter" idx="11"/>
          </p:nvPr>
        </p:nvSpPr>
        <p:spPr/>
        <p:txBody>
          <a:bodyPr/>
          <a:lstStyle/>
          <a:p>
            <a:r>
              <a:rPr lang="en-US" smtClean="0"/>
              <a:t>Object recognition</a:t>
            </a:r>
            <a:endParaRPr lang="en-US" dirty="0"/>
          </a:p>
        </p:txBody>
      </p:sp>
      <p:sp>
        <p:nvSpPr>
          <p:cNvPr id="11" name="Date Placeholder 10"/>
          <p:cNvSpPr>
            <a:spLocks noGrp="1"/>
          </p:cNvSpPr>
          <p:nvPr>
            <p:ph type="dt" sz="half" idx="10"/>
          </p:nvPr>
        </p:nvSpPr>
        <p:spPr/>
        <p:txBody>
          <a:bodyPr/>
          <a:lstStyle/>
          <a:p>
            <a:r>
              <a:rPr lang="en-US" smtClean="0"/>
              <a:t>VSS 2015</a:t>
            </a:r>
            <a:endParaRPr lang="en-US" dirty="0"/>
          </a:p>
        </p:txBody>
      </p:sp>
      <p:sp>
        <p:nvSpPr>
          <p:cNvPr id="26" name="Slide Number Placeholder 25"/>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4294837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Visualization</a:t>
            </a:r>
            <a:endParaRPr lang="en-US" dirty="0"/>
          </a:p>
        </p:txBody>
      </p:sp>
      <p:sp>
        <p:nvSpPr>
          <p:cNvPr id="4" name="TextBox 3"/>
          <p:cNvSpPr txBox="1"/>
          <p:nvPr/>
        </p:nvSpPr>
        <p:spPr>
          <a:xfrm>
            <a:off x="822960" y="1699731"/>
            <a:ext cx="746486" cy="400110"/>
          </a:xfrm>
          <a:prstGeom prst="rect">
            <a:avLst/>
          </a:prstGeom>
          <a:noFill/>
        </p:spPr>
        <p:txBody>
          <a:bodyPr wrap="none" rtlCol="0">
            <a:spAutoFit/>
          </a:bodyPr>
          <a:lstStyle/>
          <a:p>
            <a:r>
              <a:rPr lang="en-US" sz="2000" dirty="0" smtClean="0"/>
              <a:t>Taxis</a:t>
            </a:r>
            <a:endParaRPr lang="en-US" sz="2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2098259"/>
            <a:ext cx="7452360" cy="84221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00" y="3789745"/>
            <a:ext cx="7452360" cy="2087222"/>
          </a:xfrm>
          <a:prstGeom prst="rect">
            <a:avLst/>
          </a:prstGeom>
        </p:spPr>
      </p:pic>
      <p:sp>
        <p:nvSpPr>
          <p:cNvPr id="7" name="TextBox 6"/>
          <p:cNvSpPr txBox="1"/>
          <p:nvPr/>
        </p:nvSpPr>
        <p:spPr>
          <a:xfrm>
            <a:off x="822960" y="3420423"/>
            <a:ext cx="670376" cy="400110"/>
          </a:xfrm>
          <a:prstGeom prst="rect">
            <a:avLst/>
          </a:prstGeom>
          <a:noFill/>
        </p:spPr>
        <p:txBody>
          <a:bodyPr wrap="none" rtlCol="0">
            <a:spAutoFit/>
          </a:bodyPr>
          <a:lstStyle/>
          <a:p>
            <a:r>
              <a:rPr lang="en-US" sz="2000" dirty="0" smtClean="0"/>
              <a:t>Cars</a:t>
            </a:r>
            <a:endParaRPr lang="en-US" sz="2000" dirty="0"/>
          </a:p>
        </p:txBody>
      </p:sp>
      <p:sp>
        <p:nvSpPr>
          <p:cNvPr id="8" name="TextBox 7"/>
          <p:cNvSpPr txBox="1"/>
          <p:nvPr/>
        </p:nvSpPr>
        <p:spPr>
          <a:xfrm>
            <a:off x="3852958" y="2975982"/>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9" name="Straight Arrow Connector 8"/>
          <p:cNvCxnSpPr/>
          <p:nvPr/>
        </p:nvCxnSpPr>
        <p:spPr>
          <a:xfrm>
            <a:off x="822960" y="3022267"/>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22960" y="2108307"/>
            <a:ext cx="0" cy="924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59045" y="2390985"/>
            <a:ext cx="1113125" cy="338554"/>
          </a:xfrm>
          <a:prstGeom prst="rect">
            <a:avLst/>
          </a:prstGeom>
          <a:noFill/>
        </p:spPr>
        <p:txBody>
          <a:bodyPr wrap="none" rtlCol="0">
            <a:spAutoFit/>
          </a:bodyPr>
          <a:lstStyle/>
          <a:p>
            <a:r>
              <a:rPr lang="en-US" sz="1600" dirty="0" smtClean="0"/>
              <a:t>Exemplars</a:t>
            </a:r>
            <a:endParaRPr lang="en-US" sz="1600" dirty="0"/>
          </a:p>
        </p:txBody>
      </p:sp>
      <p:sp>
        <p:nvSpPr>
          <p:cNvPr id="14" name="TextBox 13"/>
          <p:cNvSpPr txBox="1"/>
          <p:nvPr/>
        </p:nvSpPr>
        <p:spPr>
          <a:xfrm>
            <a:off x="510385" y="5676990"/>
            <a:ext cx="269626" cy="276999"/>
          </a:xfrm>
          <a:prstGeom prst="rect">
            <a:avLst/>
          </a:prstGeom>
          <a:noFill/>
        </p:spPr>
        <p:txBody>
          <a:bodyPr wrap="none" rtlCol="0">
            <a:spAutoFit/>
          </a:bodyPr>
          <a:lstStyle/>
          <a:p>
            <a:r>
              <a:rPr lang="en-US" sz="1200" dirty="0" smtClean="0"/>
              <a:t>1</a:t>
            </a:r>
            <a:endParaRPr lang="en-US" sz="1200" dirty="0"/>
          </a:p>
        </p:txBody>
      </p:sp>
      <p:sp>
        <p:nvSpPr>
          <p:cNvPr id="15" name="TextBox 14"/>
          <p:cNvSpPr txBox="1"/>
          <p:nvPr/>
        </p:nvSpPr>
        <p:spPr>
          <a:xfrm>
            <a:off x="7946167" y="3028801"/>
            <a:ext cx="524503" cy="276999"/>
          </a:xfrm>
          <a:prstGeom prst="rect">
            <a:avLst/>
          </a:prstGeom>
          <a:noFill/>
        </p:spPr>
        <p:txBody>
          <a:bodyPr wrap="none" rtlCol="0">
            <a:spAutoFit/>
          </a:bodyPr>
          <a:lstStyle/>
          <a:p>
            <a:r>
              <a:rPr lang="en-US" sz="1200" dirty="0" smtClean="0"/>
              <a:t>1064</a:t>
            </a:r>
            <a:endParaRPr lang="en-US" sz="1200" dirty="0"/>
          </a:p>
        </p:txBody>
      </p:sp>
      <p:sp>
        <p:nvSpPr>
          <p:cNvPr id="16" name="TextBox 15"/>
          <p:cNvSpPr txBox="1"/>
          <p:nvPr/>
        </p:nvSpPr>
        <p:spPr>
          <a:xfrm>
            <a:off x="565260" y="2762515"/>
            <a:ext cx="269626" cy="276999"/>
          </a:xfrm>
          <a:prstGeom prst="rect">
            <a:avLst/>
          </a:prstGeom>
          <a:noFill/>
        </p:spPr>
        <p:txBody>
          <a:bodyPr wrap="none" rtlCol="0">
            <a:spAutoFit/>
          </a:bodyPr>
          <a:lstStyle/>
          <a:p>
            <a:r>
              <a:rPr lang="en-US" sz="1200" dirty="0" smtClean="0"/>
              <a:t>1</a:t>
            </a:r>
            <a:endParaRPr lang="en-US" sz="1200" dirty="0"/>
          </a:p>
        </p:txBody>
      </p:sp>
      <p:sp>
        <p:nvSpPr>
          <p:cNvPr id="17" name="TextBox 16"/>
          <p:cNvSpPr txBox="1"/>
          <p:nvPr/>
        </p:nvSpPr>
        <p:spPr>
          <a:xfrm>
            <a:off x="429902" y="1997491"/>
            <a:ext cx="439544" cy="276999"/>
          </a:xfrm>
          <a:prstGeom prst="rect">
            <a:avLst/>
          </a:prstGeom>
          <a:noFill/>
        </p:spPr>
        <p:txBody>
          <a:bodyPr wrap="none" rtlCol="0">
            <a:spAutoFit/>
          </a:bodyPr>
          <a:lstStyle/>
          <a:p>
            <a:r>
              <a:rPr lang="en-US" sz="1200" dirty="0" smtClean="0"/>
              <a:t>100</a:t>
            </a:r>
            <a:endParaRPr lang="en-US" sz="1200" dirty="0"/>
          </a:p>
        </p:txBody>
      </p:sp>
      <p:cxnSp>
        <p:nvCxnSpPr>
          <p:cNvPr id="18" name="Straight Arrow Connector 17"/>
          <p:cNvCxnSpPr/>
          <p:nvPr/>
        </p:nvCxnSpPr>
        <p:spPr>
          <a:xfrm flipV="1">
            <a:off x="811184" y="3789745"/>
            <a:ext cx="0" cy="21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160581" y="4664079"/>
            <a:ext cx="1113125" cy="338554"/>
          </a:xfrm>
          <a:prstGeom prst="rect">
            <a:avLst/>
          </a:prstGeom>
          <a:noFill/>
        </p:spPr>
        <p:txBody>
          <a:bodyPr wrap="none" rtlCol="0">
            <a:spAutoFit/>
          </a:bodyPr>
          <a:lstStyle/>
          <a:p>
            <a:r>
              <a:rPr lang="en-US" sz="1600" dirty="0" smtClean="0"/>
              <a:t>Exemplars</a:t>
            </a:r>
            <a:endParaRPr lang="en-US" sz="1600" dirty="0"/>
          </a:p>
        </p:txBody>
      </p:sp>
      <p:sp>
        <p:nvSpPr>
          <p:cNvPr id="20" name="TextBox 19"/>
          <p:cNvSpPr txBox="1"/>
          <p:nvPr/>
        </p:nvSpPr>
        <p:spPr>
          <a:xfrm>
            <a:off x="371640" y="3728556"/>
            <a:ext cx="439544" cy="276999"/>
          </a:xfrm>
          <a:prstGeom prst="rect">
            <a:avLst/>
          </a:prstGeom>
          <a:noFill/>
        </p:spPr>
        <p:txBody>
          <a:bodyPr wrap="none" rtlCol="0">
            <a:spAutoFit/>
          </a:bodyPr>
          <a:lstStyle/>
          <a:p>
            <a:r>
              <a:rPr lang="en-US" sz="1200" dirty="0" smtClean="0"/>
              <a:t>300</a:t>
            </a:r>
            <a:endParaRPr lang="en-US" sz="1200" dirty="0"/>
          </a:p>
        </p:txBody>
      </p:sp>
      <p:sp>
        <p:nvSpPr>
          <p:cNvPr id="21" name="TextBox 20"/>
          <p:cNvSpPr txBox="1"/>
          <p:nvPr/>
        </p:nvSpPr>
        <p:spPr>
          <a:xfrm>
            <a:off x="790397" y="2987652"/>
            <a:ext cx="269626" cy="276999"/>
          </a:xfrm>
          <a:prstGeom prst="rect">
            <a:avLst/>
          </a:prstGeom>
          <a:noFill/>
        </p:spPr>
        <p:txBody>
          <a:bodyPr wrap="none" rtlCol="0">
            <a:spAutoFit/>
          </a:bodyPr>
          <a:lstStyle/>
          <a:p>
            <a:r>
              <a:rPr lang="en-US" sz="1200" dirty="0" smtClean="0"/>
              <a:t>1</a:t>
            </a:r>
            <a:endParaRPr lang="en-US" sz="1200" dirty="0"/>
          </a:p>
        </p:txBody>
      </p:sp>
      <p:sp>
        <p:nvSpPr>
          <p:cNvPr id="22" name="TextBox 21"/>
          <p:cNvSpPr txBox="1"/>
          <p:nvPr/>
        </p:nvSpPr>
        <p:spPr>
          <a:xfrm>
            <a:off x="3841182" y="5891871"/>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23" name="Straight Arrow Connector 22"/>
          <p:cNvCxnSpPr/>
          <p:nvPr/>
        </p:nvCxnSpPr>
        <p:spPr>
          <a:xfrm>
            <a:off x="811184" y="5943180"/>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34391" y="5944690"/>
            <a:ext cx="524503" cy="276999"/>
          </a:xfrm>
          <a:prstGeom prst="rect">
            <a:avLst/>
          </a:prstGeom>
          <a:noFill/>
        </p:spPr>
        <p:txBody>
          <a:bodyPr wrap="none" rtlCol="0">
            <a:spAutoFit/>
          </a:bodyPr>
          <a:lstStyle/>
          <a:p>
            <a:r>
              <a:rPr lang="en-US" sz="1200" dirty="0" smtClean="0"/>
              <a:t>1064</a:t>
            </a:r>
            <a:endParaRPr lang="en-US" sz="1200" dirty="0"/>
          </a:p>
        </p:txBody>
      </p:sp>
      <p:sp>
        <p:nvSpPr>
          <p:cNvPr id="25" name="TextBox 24"/>
          <p:cNvSpPr txBox="1"/>
          <p:nvPr/>
        </p:nvSpPr>
        <p:spPr>
          <a:xfrm>
            <a:off x="778621" y="5903541"/>
            <a:ext cx="269626" cy="276999"/>
          </a:xfrm>
          <a:prstGeom prst="rect">
            <a:avLst/>
          </a:prstGeom>
          <a:noFill/>
        </p:spPr>
        <p:txBody>
          <a:bodyPr wrap="none" rtlCol="0">
            <a:spAutoFit/>
          </a:bodyPr>
          <a:lstStyle/>
          <a:p>
            <a:r>
              <a:rPr lang="en-US" sz="1200" dirty="0" smtClean="0"/>
              <a:t>1</a:t>
            </a:r>
            <a:endParaRPr lang="en-US" sz="1200" dirty="0"/>
          </a:p>
        </p:txBody>
      </p:sp>
      <p:sp>
        <p:nvSpPr>
          <p:cNvPr id="10" name="Footer Placeholder 9"/>
          <p:cNvSpPr>
            <a:spLocks noGrp="1"/>
          </p:cNvSpPr>
          <p:nvPr>
            <p:ph type="ftr" sz="quarter" idx="11"/>
          </p:nvPr>
        </p:nvSpPr>
        <p:spPr/>
        <p:txBody>
          <a:bodyPr/>
          <a:lstStyle/>
          <a:p>
            <a:r>
              <a:rPr lang="en-US" smtClean="0"/>
              <a:t>Object recognition</a:t>
            </a:r>
            <a:endParaRPr lang="en-US" dirty="0"/>
          </a:p>
        </p:txBody>
      </p:sp>
      <p:sp>
        <p:nvSpPr>
          <p:cNvPr id="11" name="Date Placeholder 10"/>
          <p:cNvSpPr>
            <a:spLocks noGrp="1"/>
          </p:cNvSpPr>
          <p:nvPr>
            <p:ph type="dt" sz="half" idx="10"/>
          </p:nvPr>
        </p:nvSpPr>
        <p:spPr/>
        <p:txBody>
          <a:bodyPr/>
          <a:lstStyle/>
          <a:p>
            <a:r>
              <a:rPr lang="en-US" smtClean="0"/>
              <a:t>VSS 2015</a:t>
            </a:r>
            <a:endParaRPr lang="en-US" dirty="0"/>
          </a:p>
        </p:txBody>
      </p:sp>
      <p:sp>
        <p:nvSpPr>
          <p:cNvPr id="26" name="Slide Number Placeholder 25"/>
          <p:cNvSpPr>
            <a:spLocks noGrp="1"/>
          </p:cNvSpPr>
          <p:nvPr>
            <p:ph type="sldNum" sz="quarter" idx="12"/>
          </p:nvPr>
        </p:nvSpPr>
        <p:spPr/>
        <p:txBody>
          <a:bodyPr/>
          <a:lstStyle/>
          <a:p>
            <a:fld id="{6113E31D-E2AB-40D1-8B51-AFA5AFEF393A}" type="slidenum">
              <a:rPr lang="en-US" smtClean="0"/>
              <a:t>19</a:t>
            </a:fld>
            <a:endParaRPr lang="en-US" dirty="0"/>
          </a:p>
        </p:txBody>
      </p:sp>
      <p:sp>
        <p:nvSpPr>
          <p:cNvPr id="3" name="Rectangle 2"/>
          <p:cNvSpPr/>
          <p:nvPr/>
        </p:nvSpPr>
        <p:spPr>
          <a:xfrm>
            <a:off x="921594" y="2098259"/>
            <a:ext cx="7445166" cy="47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358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pic>
        <p:nvPicPr>
          <p:cNvPr id="4100" name="Picture 4" descr="https://pbs.twimg.com/profile_images/2586664217/o78k5fogx5g3hdy6peai.jpe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2959" y="2247688"/>
            <a:ext cx="4286250" cy="321945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loud Callout 3"/>
          <p:cNvSpPr/>
          <p:nvPr/>
        </p:nvSpPr>
        <p:spPr>
          <a:xfrm flipH="1">
            <a:off x="5654382" y="2124400"/>
            <a:ext cx="2712378" cy="883577"/>
          </a:xfrm>
          <a:prstGeom prst="cloudCallout">
            <a:avLst/>
          </a:prstGeom>
          <a:solidFill>
            <a:schemeClr val="accent5">
              <a:lumMod val="40000"/>
              <a:lumOff val="60000"/>
            </a:schemeClr>
          </a:solidFill>
          <a:ln>
            <a:solidFill>
              <a:schemeClr val="accent5">
                <a:lumMod val="60000"/>
                <a:lumOff val="4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Run?</a:t>
            </a:r>
            <a:endParaRPr lang="en-US" sz="2800" dirty="0">
              <a:solidFill>
                <a:schemeClr val="tx1"/>
              </a:solidFill>
            </a:endParaRPr>
          </a:p>
        </p:txBody>
      </p:sp>
      <p:sp>
        <p:nvSpPr>
          <p:cNvPr id="7" name="Cloud Callout 6"/>
          <p:cNvSpPr/>
          <p:nvPr/>
        </p:nvSpPr>
        <p:spPr>
          <a:xfrm flipH="1">
            <a:off x="5654382" y="3382387"/>
            <a:ext cx="2712378" cy="883577"/>
          </a:xfrm>
          <a:prstGeom prst="cloudCallout">
            <a:avLst/>
          </a:prstGeom>
          <a:solidFill>
            <a:schemeClr val="accent5">
              <a:lumMod val="40000"/>
              <a:lumOff val="60000"/>
            </a:schemeClr>
          </a:solidFill>
          <a:ln>
            <a:solidFill>
              <a:schemeClr val="accent5">
                <a:lumMod val="60000"/>
                <a:lumOff val="4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Fight?</a:t>
            </a:r>
            <a:endParaRPr lang="en-US" sz="2800" dirty="0">
              <a:solidFill>
                <a:schemeClr val="tx1"/>
              </a:solidFill>
            </a:endParaRPr>
          </a:p>
        </p:txBody>
      </p:sp>
      <p:sp>
        <p:nvSpPr>
          <p:cNvPr id="8" name="Cloud Callout 7"/>
          <p:cNvSpPr/>
          <p:nvPr/>
        </p:nvSpPr>
        <p:spPr>
          <a:xfrm flipH="1">
            <a:off x="5654382" y="4640374"/>
            <a:ext cx="2712378" cy="883577"/>
          </a:xfrm>
          <a:prstGeom prst="cloudCallout">
            <a:avLst/>
          </a:prstGeom>
          <a:solidFill>
            <a:schemeClr val="accent5">
              <a:lumMod val="40000"/>
              <a:lumOff val="60000"/>
            </a:schemeClr>
          </a:solidFill>
          <a:ln>
            <a:solidFill>
              <a:schemeClr val="accent5">
                <a:lumMod val="60000"/>
                <a:lumOff val="4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Pet?</a:t>
            </a:r>
            <a:endParaRPr lang="en-US" sz="2800" dirty="0">
              <a:solidFill>
                <a:schemeClr val="tx1"/>
              </a:solidFill>
            </a:endParaRPr>
          </a:p>
        </p:txBody>
      </p:sp>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160433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Visualization</a:t>
            </a:r>
            <a:endParaRPr lang="en-US" dirty="0"/>
          </a:p>
        </p:txBody>
      </p:sp>
      <p:sp>
        <p:nvSpPr>
          <p:cNvPr id="4" name="TextBox 3"/>
          <p:cNvSpPr txBox="1"/>
          <p:nvPr/>
        </p:nvSpPr>
        <p:spPr>
          <a:xfrm>
            <a:off x="822960" y="1699731"/>
            <a:ext cx="746486" cy="400110"/>
          </a:xfrm>
          <a:prstGeom prst="rect">
            <a:avLst/>
          </a:prstGeom>
          <a:noFill/>
        </p:spPr>
        <p:txBody>
          <a:bodyPr wrap="none" rtlCol="0">
            <a:spAutoFit/>
          </a:bodyPr>
          <a:lstStyle/>
          <a:p>
            <a:r>
              <a:rPr lang="en-US" sz="2000" dirty="0" smtClean="0"/>
              <a:t>Taxis</a:t>
            </a:r>
            <a:endParaRPr lang="en-US" sz="2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2098259"/>
            <a:ext cx="7452360" cy="84221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00" y="3789745"/>
            <a:ext cx="7452360" cy="2087222"/>
          </a:xfrm>
          <a:prstGeom prst="rect">
            <a:avLst/>
          </a:prstGeom>
        </p:spPr>
      </p:pic>
      <p:sp>
        <p:nvSpPr>
          <p:cNvPr id="7" name="TextBox 6"/>
          <p:cNvSpPr txBox="1"/>
          <p:nvPr/>
        </p:nvSpPr>
        <p:spPr>
          <a:xfrm>
            <a:off x="822960" y="3420423"/>
            <a:ext cx="670376" cy="400110"/>
          </a:xfrm>
          <a:prstGeom prst="rect">
            <a:avLst/>
          </a:prstGeom>
          <a:noFill/>
        </p:spPr>
        <p:txBody>
          <a:bodyPr wrap="none" rtlCol="0">
            <a:spAutoFit/>
          </a:bodyPr>
          <a:lstStyle/>
          <a:p>
            <a:r>
              <a:rPr lang="en-US" sz="2000" dirty="0" smtClean="0"/>
              <a:t>Cars</a:t>
            </a:r>
            <a:endParaRPr lang="en-US" sz="2000" dirty="0"/>
          </a:p>
        </p:txBody>
      </p:sp>
      <p:sp>
        <p:nvSpPr>
          <p:cNvPr id="8" name="TextBox 7"/>
          <p:cNvSpPr txBox="1"/>
          <p:nvPr/>
        </p:nvSpPr>
        <p:spPr>
          <a:xfrm>
            <a:off x="3852958" y="2975982"/>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9" name="Straight Arrow Connector 8"/>
          <p:cNvCxnSpPr/>
          <p:nvPr/>
        </p:nvCxnSpPr>
        <p:spPr>
          <a:xfrm>
            <a:off x="822960" y="3022267"/>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22960" y="2108307"/>
            <a:ext cx="0" cy="924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59045" y="2390985"/>
            <a:ext cx="1113125" cy="338554"/>
          </a:xfrm>
          <a:prstGeom prst="rect">
            <a:avLst/>
          </a:prstGeom>
          <a:noFill/>
        </p:spPr>
        <p:txBody>
          <a:bodyPr wrap="none" rtlCol="0">
            <a:spAutoFit/>
          </a:bodyPr>
          <a:lstStyle/>
          <a:p>
            <a:r>
              <a:rPr lang="en-US" sz="1600" dirty="0" smtClean="0"/>
              <a:t>Exemplars</a:t>
            </a:r>
            <a:endParaRPr lang="en-US" sz="1600" dirty="0"/>
          </a:p>
        </p:txBody>
      </p:sp>
      <p:sp>
        <p:nvSpPr>
          <p:cNvPr id="14" name="TextBox 13"/>
          <p:cNvSpPr txBox="1"/>
          <p:nvPr/>
        </p:nvSpPr>
        <p:spPr>
          <a:xfrm>
            <a:off x="510385" y="5676990"/>
            <a:ext cx="269626" cy="276999"/>
          </a:xfrm>
          <a:prstGeom prst="rect">
            <a:avLst/>
          </a:prstGeom>
          <a:noFill/>
        </p:spPr>
        <p:txBody>
          <a:bodyPr wrap="none" rtlCol="0">
            <a:spAutoFit/>
          </a:bodyPr>
          <a:lstStyle/>
          <a:p>
            <a:r>
              <a:rPr lang="en-US" sz="1200" dirty="0" smtClean="0"/>
              <a:t>1</a:t>
            </a:r>
            <a:endParaRPr lang="en-US" sz="1200" dirty="0"/>
          </a:p>
        </p:txBody>
      </p:sp>
      <p:sp>
        <p:nvSpPr>
          <p:cNvPr id="15" name="TextBox 14"/>
          <p:cNvSpPr txBox="1"/>
          <p:nvPr/>
        </p:nvSpPr>
        <p:spPr>
          <a:xfrm>
            <a:off x="7946167" y="3028801"/>
            <a:ext cx="524503" cy="276999"/>
          </a:xfrm>
          <a:prstGeom prst="rect">
            <a:avLst/>
          </a:prstGeom>
          <a:noFill/>
        </p:spPr>
        <p:txBody>
          <a:bodyPr wrap="none" rtlCol="0">
            <a:spAutoFit/>
          </a:bodyPr>
          <a:lstStyle/>
          <a:p>
            <a:r>
              <a:rPr lang="en-US" sz="1200" dirty="0" smtClean="0"/>
              <a:t>1064</a:t>
            </a:r>
            <a:endParaRPr lang="en-US" sz="1200" dirty="0"/>
          </a:p>
        </p:txBody>
      </p:sp>
      <p:sp>
        <p:nvSpPr>
          <p:cNvPr id="16" name="TextBox 15"/>
          <p:cNvSpPr txBox="1"/>
          <p:nvPr/>
        </p:nvSpPr>
        <p:spPr>
          <a:xfrm>
            <a:off x="565260" y="2762515"/>
            <a:ext cx="269626" cy="276999"/>
          </a:xfrm>
          <a:prstGeom prst="rect">
            <a:avLst/>
          </a:prstGeom>
          <a:noFill/>
        </p:spPr>
        <p:txBody>
          <a:bodyPr wrap="none" rtlCol="0">
            <a:spAutoFit/>
          </a:bodyPr>
          <a:lstStyle/>
          <a:p>
            <a:r>
              <a:rPr lang="en-US" sz="1200" dirty="0" smtClean="0"/>
              <a:t>1</a:t>
            </a:r>
            <a:endParaRPr lang="en-US" sz="1200" dirty="0"/>
          </a:p>
        </p:txBody>
      </p:sp>
      <p:sp>
        <p:nvSpPr>
          <p:cNvPr id="17" name="TextBox 16"/>
          <p:cNvSpPr txBox="1"/>
          <p:nvPr/>
        </p:nvSpPr>
        <p:spPr>
          <a:xfrm>
            <a:off x="429902" y="1997491"/>
            <a:ext cx="439544" cy="276999"/>
          </a:xfrm>
          <a:prstGeom prst="rect">
            <a:avLst/>
          </a:prstGeom>
          <a:noFill/>
        </p:spPr>
        <p:txBody>
          <a:bodyPr wrap="none" rtlCol="0">
            <a:spAutoFit/>
          </a:bodyPr>
          <a:lstStyle/>
          <a:p>
            <a:r>
              <a:rPr lang="en-US" sz="1200" dirty="0" smtClean="0"/>
              <a:t>100</a:t>
            </a:r>
            <a:endParaRPr lang="en-US" sz="1200" dirty="0"/>
          </a:p>
        </p:txBody>
      </p:sp>
      <p:cxnSp>
        <p:nvCxnSpPr>
          <p:cNvPr id="18" name="Straight Arrow Connector 17"/>
          <p:cNvCxnSpPr/>
          <p:nvPr/>
        </p:nvCxnSpPr>
        <p:spPr>
          <a:xfrm flipV="1">
            <a:off x="811184" y="3789745"/>
            <a:ext cx="0" cy="21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160581" y="4664079"/>
            <a:ext cx="1113125" cy="338554"/>
          </a:xfrm>
          <a:prstGeom prst="rect">
            <a:avLst/>
          </a:prstGeom>
          <a:noFill/>
        </p:spPr>
        <p:txBody>
          <a:bodyPr wrap="none" rtlCol="0">
            <a:spAutoFit/>
          </a:bodyPr>
          <a:lstStyle/>
          <a:p>
            <a:r>
              <a:rPr lang="en-US" sz="1600" dirty="0" smtClean="0"/>
              <a:t>Exemplars</a:t>
            </a:r>
            <a:endParaRPr lang="en-US" sz="1600" dirty="0"/>
          </a:p>
        </p:txBody>
      </p:sp>
      <p:sp>
        <p:nvSpPr>
          <p:cNvPr id="20" name="TextBox 19"/>
          <p:cNvSpPr txBox="1"/>
          <p:nvPr/>
        </p:nvSpPr>
        <p:spPr>
          <a:xfrm>
            <a:off x="371640" y="3728556"/>
            <a:ext cx="439544" cy="276999"/>
          </a:xfrm>
          <a:prstGeom prst="rect">
            <a:avLst/>
          </a:prstGeom>
          <a:noFill/>
        </p:spPr>
        <p:txBody>
          <a:bodyPr wrap="none" rtlCol="0">
            <a:spAutoFit/>
          </a:bodyPr>
          <a:lstStyle/>
          <a:p>
            <a:r>
              <a:rPr lang="en-US" sz="1200" dirty="0" smtClean="0"/>
              <a:t>300</a:t>
            </a:r>
            <a:endParaRPr lang="en-US" sz="1200" dirty="0"/>
          </a:p>
        </p:txBody>
      </p:sp>
      <p:sp>
        <p:nvSpPr>
          <p:cNvPr id="21" name="TextBox 20"/>
          <p:cNvSpPr txBox="1"/>
          <p:nvPr/>
        </p:nvSpPr>
        <p:spPr>
          <a:xfrm>
            <a:off x="790397" y="2987652"/>
            <a:ext cx="269626" cy="276999"/>
          </a:xfrm>
          <a:prstGeom prst="rect">
            <a:avLst/>
          </a:prstGeom>
          <a:noFill/>
        </p:spPr>
        <p:txBody>
          <a:bodyPr wrap="none" rtlCol="0">
            <a:spAutoFit/>
          </a:bodyPr>
          <a:lstStyle/>
          <a:p>
            <a:r>
              <a:rPr lang="en-US" sz="1200" dirty="0" smtClean="0"/>
              <a:t>1</a:t>
            </a:r>
            <a:endParaRPr lang="en-US" sz="1200" dirty="0"/>
          </a:p>
        </p:txBody>
      </p:sp>
      <p:sp>
        <p:nvSpPr>
          <p:cNvPr id="22" name="TextBox 21"/>
          <p:cNvSpPr txBox="1"/>
          <p:nvPr/>
        </p:nvSpPr>
        <p:spPr>
          <a:xfrm>
            <a:off x="3841182" y="5891871"/>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23" name="Straight Arrow Connector 22"/>
          <p:cNvCxnSpPr/>
          <p:nvPr/>
        </p:nvCxnSpPr>
        <p:spPr>
          <a:xfrm>
            <a:off x="811184" y="5943180"/>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34391" y="5944690"/>
            <a:ext cx="524503" cy="276999"/>
          </a:xfrm>
          <a:prstGeom prst="rect">
            <a:avLst/>
          </a:prstGeom>
          <a:noFill/>
        </p:spPr>
        <p:txBody>
          <a:bodyPr wrap="none" rtlCol="0">
            <a:spAutoFit/>
          </a:bodyPr>
          <a:lstStyle/>
          <a:p>
            <a:r>
              <a:rPr lang="en-US" sz="1200" dirty="0" smtClean="0"/>
              <a:t>1064</a:t>
            </a:r>
            <a:endParaRPr lang="en-US" sz="1200" dirty="0"/>
          </a:p>
        </p:txBody>
      </p:sp>
      <p:sp>
        <p:nvSpPr>
          <p:cNvPr id="25" name="TextBox 24"/>
          <p:cNvSpPr txBox="1"/>
          <p:nvPr/>
        </p:nvSpPr>
        <p:spPr>
          <a:xfrm>
            <a:off x="778621" y="5903541"/>
            <a:ext cx="269626" cy="276999"/>
          </a:xfrm>
          <a:prstGeom prst="rect">
            <a:avLst/>
          </a:prstGeom>
          <a:noFill/>
        </p:spPr>
        <p:txBody>
          <a:bodyPr wrap="none" rtlCol="0">
            <a:spAutoFit/>
          </a:bodyPr>
          <a:lstStyle/>
          <a:p>
            <a:r>
              <a:rPr lang="en-US" sz="1200" dirty="0" smtClean="0"/>
              <a:t>1</a:t>
            </a:r>
            <a:endParaRPr lang="en-US" sz="1200" dirty="0"/>
          </a:p>
        </p:txBody>
      </p:sp>
      <p:sp>
        <p:nvSpPr>
          <p:cNvPr id="10" name="Footer Placeholder 9"/>
          <p:cNvSpPr>
            <a:spLocks noGrp="1"/>
          </p:cNvSpPr>
          <p:nvPr>
            <p:ph type="ftr" sz="quarter" idx="11"/>
          </p:nvPr>
        </p:nvSpPr>
        <p:spPr/>
        <p:txBody>
          <a:bodyPr/>
          <a:lstStyle/>
          <a:p>
            <a:r>
              <a:rPr lang="en-US" smtClean="0"/>
              <a:t>Object recognition</a:t>
            </a:r>
            <a:endParaRPr lang="en-US" dirty="0"/>
          </a:p>
        </p:txBody>
      </p:sp>
      <p:sp>
        <p:nvSpPr>
          <p:cNvPr id="11" name="Date Placeholder 10"/>
          <p:cNvSpPr>
            <a:spLocks noGrp="1"/>
          </p:cNvSpPr>
          <p:nvPr>
            <p:ph type="dt" sz="half" idx="10"/>
          </p:nvPr>
        </p:nvSpPr>
        <p:spPr/>
        <p:txBody>
          <a:bodyPr/>
          <a:lstStyle/>
          <a:p>
            <a:r>
              <a:rPr lang="en-US" smtClean="0"/>
              <a:t>VSS 2015</a:t>
            </a:r>
            <a:endParaRPr lang="en-US" dirty="0"/>
          </a:p>
        </p:txBody>
      </p:sp>
      <p:sp>
        <p:nvSpPr>
          <p:cNvPr id="26" name="Slide Number Placeholder 25"/>
          <p:cNvSpPr>
            <a:spLocks noGrp="1"/>
          </p:cNvSpPr>
          <p:nvPr>
            <p:ph type="sldNum" sz="quarter" idx="12"/>
          </p:nvPr>
        </p:nvSpPr>
        <p:spPr/>
        <p:txBody>
          <a:bodyPr/>
          <a:lstStyle/>
          <a:p>
            <a:fld id="{6113E31D-E2AB-40D1-8B51-AFA5AFEF393A}" type="slidenum">
              <a:rPr lang="en-US" smtClean="0"/>
              <a:t>20</a:t>
            </a:fld>
            <a:endParaRPr lang="en-US" dirty="0"/>
          </a:p>
        </p:txBody>
      </p:sp>
      <p:sp>
        <p:nvSpPr>
          <p:cNvPr id="3" name="Rectangle 2"/>
          <p:cNvSpPr/>
          <p:nvPr/>
        </p:nvSpPr>
        <p:spPr>
          <a:xfrm>
            <a:off x="921594" y="2098259"/>
            <a:ext cx="7445166" cy="47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5400000">
            <a:off x="519868" y="2492241"/>
            <a:ext cx="849172" cy="45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4109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Visualization</a:t>
            </a:r>
            <a:endParaRPr lang="en-US" dirty="0"/>
          </a:p>
        </p:txBody>
      </p:sp>
      <p:sp>
        <p:nvSpPr>
          <p:cNvPr id="4" name="TextBox 3"/>
          <p:cNvSpPr txBox="1"/>
          <p:nvPr/>
        </p:nvSpPr>
        <p:spPr>
          <a:xfrm>
            <a:off x="822960" y="1699731"/>
            <a:ext cx="746486" cy="400110"/>
          </a:xfrm>
          <a:prstGeom prst="rect">
            <a:avLst/>
          </a:prstGeom>
          <a:noFill/>
        </p:spPr>
        <p:txBody>
          <a:bodyPr wrap="none" rtlCol="0">
            <a:spAutoFit/>
          </a:bodyPr>
          <a:lstStyle/>
          <a:p>
            <a:r>
              <a:rPr lang="en-US" sz="2000" dirty="0" smtClean="0"/>
              <a:t>Taxis</a:t>
            </a:r>
            <a:endParaRPr lang="en-US" sz="2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2098259"/>
            <a:ext cx="7452360" cy="842211"/>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400" y="3789745"/>
            <a:ext cx="7452360" cy="2087222"/>
          </a:xfrm>
          <a:prstGeom prst="rect">
            <a:avLst/>
          </a:prstGeom>
        </p:spPr>
      </p:pic>
      <p:sp>
        <p:nvSpPr>
          <p:cNvPr id="7" name="TextBox 6"/>
          <p:cNvSpPr txBox="1"/>
          <p:nvPr/>
        </p:nvSpPr>
        <p:spPr>
          <a:xfrm>
            <a:off x="822960" y="3420423"/>
            <a:ext cx="670376" cy="400110"/>
          </a:xfrm>
          <a:prstGeom prst="rect">
            <a:avLst/>
          </a:prstGeom>
          <a:noFill/>
        </p:spPr>
        <p:txBody>
          <a:bodyPr wrap="none" rtlCol="0">
            <a:spAutoFit/>
          </a:bodyPr>
          <a:lstStyle/>
          <a:p>
            <a:r>
              <a:rPr lang="en-US" sz="2000" dirty="0" smtClean="0"/>
              <a:t>Cars</a:t>
            </a:r>
            <a:endParaRPr lang="en-US" sz="2000" dirty="0"/>
          </a:p>
        </p:txBody>
      </p:sp>
      <p:sp>
        <p:nvSpPr>
          <p:cNvPr id="8" name="TextBox 7"/>
          <p:cNvSpPr txBox="1"/>
          <p:nvPr/>
        </p:nvSpPr>
        <p:spPr>
          <a:xfrm>
            <a:off x="3852958" y="2975982"/>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9" name="Straight Arrow Connector 8"/>
          <p:cNvCxnSpPr/>
          <p:nvPr/>
        </p:nvCxnSpPr>
        <p:spPr>
          <a:xfrm>
            <a:off x="822960" y="3022267"/>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22960" y="2108307"/>
            <a:ext cx="0" cy="924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59045" y="2390985"/>
            <a:ext cx="1113125" cy="338554"/>
          </a:xfrm>
          <a:prstGeom prst="rect">
            <a:avLst/>
          </a:prstGeom>
          <a:noFill/>
        </p:spPr>
        <p:txBody>
          <a:bodyPr wrap="none" rtlCol="0">
            <a:spAutoFit/>
          </a:bodyPr>
          <a:lstStyle/>
          <a:p>
            <a:r>
              <a:rPr lang="en-US" sz="1600" dirty="0" smtClean="0"/>
              <a:t>Exemplars</a:t>
            </a:r>
            <a:endParaRPr lang="en-US" sz="1600" dirty="0"/>
          </a:p>
        </p:txBody>
      </p:sp>
      <p:sp>
        <p:nvSpPr>
          <p:cNvPr id="14" name="TextBox 13"/>
          <p:cNvSpPr txBox="1"/>
          <p:nvPr/>
        </p:nvSpPr>
        <p:spPr>
          <a:xfrm>
            <a:off x="510385" y="5676990"/>
            <a:ext cx="269626" cy="276999"/>
          </a:xfrm>
          <a:prstGeom prst="rect">
            <a:avLst/>
          </a:prstGeom>
          <a:noFill/>
        </p:spPr>
        <p:txBody>
          <a:bodyPr wrap="none" rtlCol="0">
            <a:spAutoFit/>
          </a:bodyPr>
          <a:lstStyle/>
          <a:p>
            <a:r>
              <a:rPr lang="en-US" sz="1200" dirty="0" smtClean="0"/>
              <a:t>1</a:t>
            </a:r>
            <a:endParaRPr lang="en-US" sz="1200" dirty="0"/>
          </a:p>
        </p:txBody>
      </p:sp>
      <p:sp>
        <p:nvSpPr>
          <p:cNvPr id="15" name="TextBox 14"/>
          <p:cNvSpPr txBox="1"/>
          <p:nvPr/>
        </p:nvSpPr>
        <p:spPr>
          <a:xfrm>
            <a:off x="7946167" y="3028801"/>
            <a:ext cx="524503" cy="276999"/>
          </a:xfrm>
          <a:prstGeom prst="rect">
            <a:avLst/>
          </a:prstGeom>
          <a:noFill/>
        </p:spPr>
        <p:txBody>
          <a:bodyPr wrap="none" rtlCol="0">
            <a:spAutoFit/>
          </a:bodyPr>
          <a:lstStyle/>
          <a:p>
            <a:r>
              <a:rPr lang="en-US" sz="1200" dirty="0" smtClean="0"/>
              <a:t>1064</a:t>
            </a:r>
            <a:endParaRPr lang="en-US" sz="1200" dirty="0"/>
          </a:p>
        </p:txBody>
      </p:sp>
      <p:sp>
        <p:nvSpPr>
          <p:cNvPr id="16" name="TextBox 15"/>
          <p:cNvSpPr txBox="1"/>
          <p:nvPr/>
        </p:nvSpPr>
        <p:spPr>
          <a:xfrm>
            <a:off x="565260" y="2762515"/>
            <a:ext cx="269626" cy="276999"/>
          </a:xfrm>
          <a:prstGeom prst="rect">
            <a:avLst/>
          </a:prstGeom>
          <a:noFill/>
        </p:spPr>
        <p:txBody>
          <a:bodyPr wrap="none" rtlCol="0">
            <a:spAutoFit/>
          </a:bodyPr>
          <a:lstStyle/>
          <a:p>
            <a:r>
              <a:rPr lang="en-US" sz="1200" dirty="0" smtClean="0"/>
              <a:t>1</a:t>
            </a:r>
            <a:endParaRPr lang="en-US" sz="1200" dirty="0"/>
          </a:p>
        </p:txBody>
      </p:sp>
      <p:sp>
        <p:nvSpPr>
          <p:cNvPr id="17" name="TextBox 16"/>
          <p:cNvSpPr txBox="1"/>
          <p:nvPr/>
        </p:nvSpPr>
        <p:spPr>
          <a:xfrm>
            <a:off x="429902" y="1997491"/>
            <a:ext cx="439544" cy="276999"/>
          </a:xfrm>
          <a:prstGeom prst="rect">
            <a:avLst/>
          </a:prstGeom>
          <a:noFill/>
        </p:spPr>
        <p:txBody>
          <a:bodyPr wrap="none" rtlCol="0">
            <a:spAutoFit/>
          </a:bodyPr>
          <a:lstStyle/>
          <a:p>
            <a:r>
              <a:rPr lang="en-US" sz="1200" dirty="0" smtClean="0"/>
              <a:t>100</a:t>
            </a:r>
            <a:endParaRPr lang="en-US" sz="1200" dirty="0"/>
          </a:p>
        </p:txBody>
      </p:sp>
      <p:cxnSp>
        <p:nvCxnSpPr>
          <p:cNvPr id="18" name="Straight Arrow Connector 17"/>
          <p:cNvCxnSpPr/>
          <p:nvPr/>
        </p:nvCxnSpPr>
        <p:spPr>
          <a:xfrm flipV="1">
            <a:off x="811184" y="3789745"/>
            <a:ext cx="0" cy="21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160581" y="4664079"/>
            <a:ext cx="1113125" cy="338554"/>
          </a:xfrm>
          <a:prstGeom prst="rect">
            <a:avLst/>
          </a:prstGeom>
          <a:noFill/>
        </p:spPr>
        <p:txBody>
          <a:bodyPr wrap="none" rtlCol="0">
            <a:spAutoFit/>
          </a:bodyPr>
          <a:lstStyle/>
          <a:p>
            <a:r>
              <a:rPr lang="en-US" sz="1600" dirty="0" smtClean="0"/>
              <a:t>Exemplars</a:t>
            </a:r>
            <a:endParaRPr lang="en-US" sz="1600" dirty="0"/>
          </a:p>
        </p:txBody>
      </p:sp>
      <p:sp>
        <p:nvSpPr>
          <p:cNvPr id="20" name="TextBox 19"/>
          <p:cNvSpPr txBox="1"/>
          <p:nvPr/>
        </p:nvSpPr>
        <p:spPr>
          <a:xfrm>
            <a:off x="371640" y="3728556"/>
            <a:ext cx="439544" cy="276999"/>
          </a:xfrm>
          <a:prstGeom prst="rect">
            <a:avLst/>
          </a:prstGeom>
          <a:noFill/>
        </p:spPr>
        <p:txBody>
          <a:bodyPr wrap="none" rtlCol="0">
            <a:spAutoFit/>
          </a:bodyPr>
          <a:lstStyle/>
          <a:p>
            <a:r>
              <a:rPr lang="en-US" sz="1200" dirty="0" smtClean="0"/>
              <a:t>300</a:t>
            </a:r>
            <a:endParaRPr lang="en-US" sz="1200" dirty="0"/>
          </a:p>
        </p:txBody>
      </p:sp>
      <p:sp>
        <p:nvSpPr>
          <p:cNvPr id="21" name="TextBox 20"/>
          <p:cNvSpPr txBox="1"/>
          <p:nvPr/>
        </p:nvSpPr>
        <p:spPr>
          <a:xfrm>
            <a:off x="790397" y="2987652"/>
            <a:ext cx="269626" cy="276999"/>
          </a:xfrm>
          <a:prstGeom prst="rect">
            <a:avLst/>
          </a:prstGeom>
          <a:noFill/>
        </p:spPr>
        <p:txBody>
          <a:bodyPr wrap="none" rtlCol="0">
            <a:spAutoFit/>
          </a:bodyPr>
          <a:lstStyle/>
          <a:p>
            <a:r>
              <a:rPr lang="en-US" sz="1200" dirty="0" smtClean="0"/>
              <a:t>1</a:t>
            </a:r>
            <a:endParaRPr lang="en-US" sz="1200" dirty="0"/>
          </a:p>
        </p:txBody>
      </p:sp>
      <p:sp>
        <p:nvSpPr>
          <p:cNvPr id="22" name="TextBox 21"/>
          <p:cNvSpPr txBox="1"/>
          <p:nvPr/>
        </p:nvSpPr>
        <p:spPr>
          <a:xfrm>
            <a:off x="3841182" y="5891871"/>
            <a:ext cx="1339790" cy="338554"/>
          </a:xfrm>
          <a:prstGeom prst="rect">
            <a:avLst/>
          </a:prstGeom>
          <a:solidFill>
            <a:schemeClr val="bg1"/>
          </a:solidFill>
        </p:spPr>
        <p:txBody>
          <a:bodyPr wrap="none" rtlCol="0">
            <a:spAutoFit/>
          </a:bodyPr>
          <a:lstStyle/>
          <a:p>
            <a:r>
              <a:rPr lang="en-US" sz="1600" dirty="0" smtClean="0"/>
              <a:t>Visual Words</a:t>
            </a:r>
            <a:endParaRPr lang="en-US" sz="1600" dirty="0"/>
          </a:p>
        </p:txBody>
      </p:sp>
      <p:cxnSp>
        <p:nvCxnSpPr>
          <p:cNvPr id="23" name="Straight Arrow Connector 22"/>
          <p:cNvCxnSpPr/>
          <p:nvPr/>
        </p:nvCxnSpPr>
        <p:spPr>
          <a:xfrm>
            <a:off x="811184" y="5943180"/>
            <a:ext cx="7543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34391" y="5944690"/>
            <a:ext cx="524503" cy="276999"/>
          </a:xfrm>
          <a:prstGeom prst="rect">
            <a:avLst/>
          </a:prstGeom>
          <a:noFill/>
        </p:spPr>
        <p:txBody>
          <a:bodyPr wrap="none" rtlCol="0">
            <a:spAutoFit/>
          </a:bodyPr>
          <a:lstStyle/>
          <a:p>
            <a:r>
              <a:rPr lang="en-US" sz="1200" dirty="0" smtClean="0"/>
              <a:t>1064</a:t>
            </a:r>
            <a:endParaRPr lang="en-US" sz="1200" dirty="0"/>
          </a:p>
        </p:txBody>
      </p:sp>
      <p:sp>
        <p:nvSpPr>
          <p:cNvPr id="25" name="TextBox 24"/>
          <p:cNvSpPr txBox="1"/>
          <p:nvPr/>
        </p:nvSpPr>
        <p:spPr>
          <a:xfrm>
            <a:off x="778621" y="5903541"/>
            <a:ext cx="269626" cy="276999"/>
          </a:xfrm>
          <a:prstGeom prst="rect">
            <a:avLst/>
          </a:prstGeom>
          <a:noFill/>
        </p:spPr>
        <p:txBody>
          <a:bodyPr wrap="none" rtlCol="0">
            <a:spAutoFit/>
          </a:bodyPr>
          <a:lstStyle/>
          <a:p>
            <a:r>
              <a:rPr lang="en-US" sz="1200" dirty="0" smtClean="0"/>
              <a:t>1</a:t>
            </a:r>
            <a:endParaRPr lang="en-US" sz="1200" dirty="0"/>
          </a:p>
        </p:txBody>
      </p:sp>
      <p:sp>
        <p:nvSpPr>
          <p:cNvPr id="10" name="Footer Placeholder 9"/>
          <p:cNvSpPr>
            <a:spLocks noGrp="1"/>
          </p:cNvSpPr>
          <p:nvPr>
            <p:ph type="ftr" sz="quarter" idx="11"/>
          </p:nvPr>
        </p:nvSpPr>
        <p:spPr/>
        <p:txBody>
          <a:bodyPr/>
          <a:lstStyle/>
          <a:p>
            <a:r>
              <a:rPr lang="en-US" smtClean="0"/>
              <a:t>Object recognition</a:t>
            </a:r>
            <a:endParaRPr lang="en-US" dirty="0"/>
          </a:p>
        </p:txBody>
      </p:sp>
      <p:sp>
        <p:nvSpPr>
          <p:cNvPr id="11" name="Date Placeholder 10"/>
          <p:cNvSpPr>
            <a:spLocks noGrp="1"/>
          </p:cNvSpPr>
          <p:nvPr>
            <p:ph type="dt" sz="half" idx="10"/>
          </p:nvPr>
        </p:nvSpPr>
        <p:spPr/>
        <p:txBody>
          <a:bodyPr/>
          <a:lstStyle/>
          <a:p>
            <a:r>
              <a:rPr lang="en-US" smtClean="0"/>
              <a:t>VSS 2015</a:t>
            </a:r>
            <a:endParaRPr lang="en-US" dirty="0"/>
          </a:p>
        </p:txBody>
      </p:sp>
      <p:sp>
        <p:nvSpPr>
          <p:cNvPr id="26" name="Slide Number Placeholder 25"/>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834956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60" y="857250"/>
            <a:ext cx="8412480" cy="4732020"/>
          </a:xfrm>
          <a:prstGeom prst="rect">
            <a:avLst/>
          </a:prstGeom>
        </p:spPr>
      </p:pic>
      <p:sp>
        <p:nvSpPr>
          <p:cNvPr id="6" name="TextBox 5"/>
          <p:cNvSpPr txBox="1"/>
          <p:nvPr/>
        </p:nvSpPr>
        <p:spPr>
          <a:xfrm>
            <a:off x="1007919" y="1184561"/>
            <a:ext cx="861133" cy="461665"/>
          </a:xfrm>
          <a:prstGeom prst="rect">
            <a:avLst/>
          </a:prstGeom>
          <a:noFill/>
        </p:spPr>
        <p:txBody>
          <a:bodyPr wrap="none" rtlCol="0">
            <a:spAutoFit/>
          </a:bodyPr>
          <a:lstStyle/>
          <a:p>
            <a:r>
              <a:rPr lang="en-US" sz="2400" dirty="0" smtClean="0"/>
              <a:t>Taxis</a:t>
            </a:r>
            <a:endParaRPr lang="en-US" sz="2400" dirty="0"/>
          </a:p>
        </p:txBody>
      </p:sp>
      <p:sp>
        <p:nvSpPr>
          <p:cNvPr id="7" name="TextBox 6"/>
          <p:cNvSpPr txBox="1"/>
          <p:nvPr/>
        </p:nvSpPr>
        <p:spPr>
          <a:xfrm>
            <a:off x="3541680" y="1184561"/>
            <a:ext cx="768159" cy="461665"/>
          </a:xfrm>
          <a:prstGeom prst="rect">
            <a:avLst/>
          </a:prstGeom>
          <a:noFill/>
        </p:spPr>
        <p:txBody>
          <a:bodyPr wrap="none" rtlCol="0">
            <a:spAutoFit/>
          </a:bodyPr>
          <a:lstStyle/>
          <a:p>
            <a:r>
              <a:rPr lang="en-US" sz="2400" dirty="0" smtClean="0"/>
              <a:t>Cars</a:t>
            </a:r>
            <a:endParaRPr lang="en-US" sz="2400" dirty="0"/>
          </a:p>
        </p:txBody>
      </p:sp>
      <p:sp>
        <p:nvSpPr>
          <p:cNvPr id="8" name="TextBox 7"/>
          <p:cNvSpPr txBox="1"/>
          <p:nvPr/>
        </p:nvSpPr>
        <p:spPr>
          <a:xfrm>
            <a:off x="6563591" y="1184561"/>
            <a:ext cx="1258486" cy="461665"/>
          </a:xfrm>
          <a:prstGeom prst="rect">
            <a:avLst/>
          </a:prstGeom>
          <a:noFill/>
        </p:spPr>
        <p:txBody>
          <a:bodyPr wrap="none" rtlCol="0">
            <a:spAutoFit/>
          </a:bodyPr>
          <a:lstStyle/>
          <a:p>
            <a:r>
              <a:rPr lang="en-US" sz="2400" dirty="0" smtClean="0"/>
              <a:t>Vehicles</a:t>
            </a:r>
            <a:endParaRPr lang="en-US" sz="2400" dirty="0"/>
          </a:p>
        </p:txBody>
      </p:sp>
      <p:sp>
        <p:nvSpPr>
          <p:cNvPr id="9" name="Footer Placeholder 8"/>
          <p:cNvSpPr>
            <a:spLocks noGrp="1"/>
          </p:cNvSpPr>
          <p:nvPr>
            <p:ph type="ftr" sz="quarter" idx="11"/>
          </p:nvPr>
        </p:nvSpPr>
        <p:spPr/>
        <p:txBody>
          <a:bodyPr/>
          <a:lstStyle/>
          <a:p>
            <a:r>
              <a:rPr lang="en-US"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26085954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57250"/>
            <a:ext cx="9144000" cy="5143500"/>
          </a:xfrm>
          <a:prstGeom prst="rect">
            <a:avLst/>
          </a:prstGeom>
        </p:spPr>
      </p:pic>
      <p:sp>
        <p:nvSpPr>
          <p:cNvPr id="2" name="Date Placeholder 1"/>
          <p:cNvSpPr>
            <a:spLocks noGrp="1"/>
          </p:cNvSpPr>
          <p:nvPr>
            <p:ph type="dt" sz="half" idx="10"/>
          </p:nvPr>
        </p:nvSpPr>
        <p:spPr/>
        <p:txBody>
          <a:bodyPr/>
          <a:lstStyle/>
          <a:p>
            <a:r>
              <a:rPr lang="en-US" smtClean="0"/>
              <a:t>VSS 2015</a:t>
            </a:r>
            <a:endParaRPr lang="en-US" dirty="0"/>
          </a:p>
        </p:txBody>
      </p:sp>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23</a:t>
            </a:fld>
            <a:endParaRPr lang="en-US" dirty="0"/>
          </a:p>
        </p:txBody>
      </p:sp>
      <p:sp>
        <p:nvSpPr>
          <p:cNvPr id="6" name="TextBox 5"/>
          <p:cNvSpPr txBox="1"/>
          <p:nvPr/>
        </p:nvSpPr>
        <p:spPr>
          <a:xfrm>
            <a:off x="1007919" y="1184561"/>
            <a:ext cx="861133" cy="461665"/>
          </a:xfrm>
          <a:prstGeom prst="rect">
            <a:avLst/>
          </a:prstGeom>
          <a:noFill/>
        </p:spPr>
        <p:txBody>
          <a:bodyPr wrap="none" rtlCol="0">
            <a:spAutoFit/>
          </a:bodyPr>
          <a:lstStyle/>
          <a:p>
            <a:r>
              <a:rPr lang="en-US" sz="2400" dirty="0" smtClean="0"/>
              <a:t>Taxis</a:t>
            </a:r>
            <a:endParaRPr lang="en-US" sz="2400" dirty="0"/>
          </a:p>
        </p:txBody>
      </p:sp>
      <p:sp>
        <p:nvSpPr>
          <p:cNvPr id="7" name="TextBox 6"/>
          <p:cNvSpPr txBox="1"/>
          <p:nvPr/>
        </p:nvSpPr>
        <p:spPr>
          <a:xfrm>
            <a:off x="3541680" y="1184561"/>
            <a:ext cx="768159" cy="461665"/>
          </a:xfrm>
          <a:prstGeom prst="rect">
            <a:avLst/>
          </a:prstGeom>
          <a:noFill/>
        </p:spPr>
        <p:txBody>
          <a:bodyPr wrap="none" rtlCol="0">
            <a:spAutoFit/>
          </a:bodyPr>
          <a:lstStyle/>
          <a:p>
            <a:r>
              <a:rPr lang="en-US" sz="2400" dirty="0" smtClean="0"/>
              <a:t>Cars</a:t>
            </a:r>
            <a:endParaRPr lang="en-US" sz="2400" dirty="0"/>
          </a:p>
        </p:txBody>
      </p:sp>
      <p:sp>
        <p:nvSpPr>
          <p:cNvPr id="8" name="TextBox 7"/>
          <p:cNvSpPr txBox="1"/>
          <p:nvPr/>
        </p:nvSpPr>
        <p:spPr>
          <a:xfrm>
            <a:off x="6563591" y="1184561"/>
            <a:ext cx="1258486" cy="461665"/>
          </a:xfrm>
          <a:prstGeom prst="rect">
            <a:avLst/>
          </a:prstGeom>
          <a:noFill/>
        </p:spPr>
        <p:txBody>
          <a:bodyPr wrap="none" rtlCol="0">
            <a:spAutoFit/>
          </a:bodyPr>
          <a:lstStyle/>
          <a:p>
            <a:r>
              <a:rPr lang="en-US" sz="2400" dirty="0" smtClean="0"/>
              <a:t>Vehicles</a:t>
            </a:r>
            <a:endParaRPr lang="en-US" sz="2400" dirty="0"/>
          </a:p>
        </p:txBody>
      </p:sp>
    </p:spTree>
    <p:extLst>
      <p:ext uri="{BB962C8B-B14F-4D97-AF65-F5344CB8AC3E}">
        <p14:creationId xmlns:p14="http://schemas.microsoft.com/office/powerpoint/2010/main" val="40086804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0123" y="1588168"/>
            <a:ext cx="970907" cy="523220"/>
          </a:xfrm>
          <a:prstGeom prst="rect">
            <a:avLst/>
          </a:prstGeom>
          <a:noFill/>
        </p:spPr>
        <p:txBody>
          <a:bodyPr wrap="none" rtlCol="0">
            <a:spAutoFit/>
          </a:bodyPr>
          <a:lstStyle/>
          <a:p>
            <a:r>
              <a:rPr lang="en-US" sz="2800" dirty="0" smtClean="0"/>
              <a:t>Taxis</a:t>
            </a:r>
            <a:endParaRPr lang="en-US" sz="2800" dirty="0"/>
          </a:p>
        </p:txBody>
      </p:sp>
      <p:sp>
        <p:nvSpPr>
          <p:cNvPr id="4" name="TextBox 3"/>
          <p:cNvSpPr txBox="1"/>
          <p:nvPr/>
        </p:nvSpPr>
        <p:spPr>
          <a:xfrm>
            <a:off x="4289258" y="1588168"/>
            <a:ext cx="864339" cy="523220"/>
          </a:xfrm>
          <a:prstGeom prst="rect">
            <a:avLst/>
          </a:prstGeom>
          <a:noFill/>
        </p:spPr>
        <p:txBody>
          <a:bodyPr wrap="none" rtlCol="0">
            <a:spAutoFit/>
          </a:bodyPr>
          <a:lstStyle/>
          <a:p>
            <a:r>
              <a:rPr lang="en-US" sz="2800" dirty="0" smtClean="0"/>
              <a:t>Cars</a:t>
            </a:r>
            <a:endParaRPr lang="en-US" sz="2800" dirty="0"/>
          </a:p>
        </p:txBody>
      </p:sp>
      <p:sp>
        <p:nvSpPr>
          <p:cNvPr id="5" name="TextBox 4"/>
          <p:cNvSpPr txBox="1"/>
          <p:nvPr/>
        </p:nvSpPr>
        <p:spPr>
          <a:xfrm>
            <a:off x="6877764" y="1588168"/>
            <a:ext cx="1434495" cy="523220"/>
          </a:xfrm>
          <a:prstGeom prst="rect">
            <a:avLst/>
          </a:prstGeom>
          <a:noFill/>
        </p:spPr>
        <p:txBody>
          <a:bodyPr wrap="none" rtlCol="0">
            <a:spAutoFit/>
          </a:bodyPr>
          <a:lstStyle/>
          <a:p>
            <a:r>
              <a:rPr lang="en-US" sz="2800" dirty="0" smtClean="0"/>
              <a:t>Vehicles</a:t>
            </a:r>
            <a:endParaRPr lang="en-US" sz="2800" dirty="0"/>
          </a:p>
        </p:txBody>
      </p:sp>
      <p:sp>
        <p:nvSpPr>
          <p:cNvPr id="6" name="Footer Placeholder 5"/>
          <p:cNvSpPr>
            <a:spLocks noGrp="1"/>
          </p:cNvSpPr>
          <p:nvPr>
            <p:ph type="ftr" sz="quarter" idx="11"/>
          </p:nvPr>
        </p:nvSpPr>
        <p:spPr/>
        <p:txBody>
          <a:bodyPr/>
          <a:lstStyle/>
          <a:p>
            <a:r>
              <a:rPr lang="en-US" smtClean="0"/>
              <a:t>Object recognition</a:t>
            </a:r>
            <a:endParaRPr lang="en-US" dirty="0"/>
          </a:p>
        </p:txBody>
      </p:sp>
      <p:sp>
        <p:nvSpPr>
          <p:cNvPr id="7" name="Date Placeholder 6"/>
          <p:cNvSpPr>
            <a:spLocks noGrp="1"/>
          </p:cNvSpPr>
          <p:nvPr>
            <p:ph type="dt" sz="half" idx="10"/>
          </p:nvPr>
        </p:nvSpPr>
        <p:spPr/>
        <p:txBody>
          <a:bodyPr/>
          <a:lstStyle/>
          <a:p>
            <a:r>
              <a:rPr lang="en-US" smtClean="0"/>
              <a:t>VSS 2015</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5" y="2111388"/>
            <a:ext cx="8554482" cy="1828800"/>
          </a:xfrm>
          <a:prstGeom prst="rect">
            <a:avLst/>
          </a:prstGeom>
        </p:spPr>
      </p:pic>
    </p:spTree>
    <p:extLst>
      <p:ext uri="{BB962C8B-B14F-4D97-AF65-F5344CB8AC3E}">
        <p14:creationId xmlns:p14="http://schemas.microsoft.com/office/powerpoint/2010/main" val="12290973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544" y="165769"/>
            <a:ext cx="9880873" cy="5959677"/>
          </a:xfrm>
          <a:prstGeom prst="rect">
            <a:avLst/>
          </a:prstGeom>
        </p:spPr>
      </p:pic>
      <p:sp>
        <p:nvSpPr>
          <p:cNvPr id="3" name="TextBox 2"/>
          <p:cNvSpPr txBox="1"/>
          <p:nvPr/>
        </p:nvSpPr>
        <p:spPr>
          <a:xfrm>
            <a:off x="4163490" y="165769"/>
            <a:ext cx="970907" cy="523220"/>
          </a:xfrm>
          <a:prstGeom prst="rect">
            <a:avLst/>
          </a:prstGeom>
          <a:noFill/>
        </p:spPr>
        <p:txBody>
          <a:bodyPr wrap="none" rtlCol="0">
            <a:spAutoFit/>
          </a:bodyPr>
          <a:lstStyle/>
          <a:p>
            <a:r>
              <a:rPr lang="en-US" sz="2800" dirty="0" smtClean="0"/>
              <a:t>Taxis</a:t>
            </a:r>
            <a:endParaRPr lang="en-US" sz="2800" dirty="0"/>
          </a:p>
        </p:txBody>
      </p:sp>
    </p:spTree>
    <p:extLst>
      <p:ext uri="{BB962C8B-B14F-4D97-AF65-F5344CB8AC3E}">
        <p14:creationId xmlns:p14="http://schemas.microsoft.com/office/powerpoint/2010/main" val="693557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04" y="165769"/>
            <a:ext cx="9884539" cy="5961888"/>
          </a:xfrm>
          <a:prstGeom prst="rect">
            <a:avLst/>
          </a:prstGeom>
        </p:spPr>
      </p:pic>
      <p:sp>
        <p:nvSpPr>
          <p:cNvPr id="3" name="TextBox 2"/>
          <p:cNvSpPr txBox="1"/>
          <p:nvPr/>
        </p:nvSpPr>
        <p:spPr>
          <a:xfrm>
            <a:off x="4163490" y="165769"/>
            <a:ext cx="970907" cy="523220"/>
          </a:xfrm>
          <a:prstGeom prst="rect">
            <a:avLst/>
          </a:prstGeom>
          <a:noFill/>
        </p:spPr>
        <p:txBody>
          <a:bodyPr wrap="none" rtlCol="0">
            <a:spAutoFit/>
          </a:bodyPr>
          <a:lstStyle/>
          <a:p>
            <a:r>
              <a:rPr lang="en-US" sz="2800" dirty="0" smtClean="0"/>
              <a:t>Taxis</a:t>
            </a:r>
            <a:endParaRPr lang="en-US" sz="2800" dirty="0"/>
          </a:p>
        </p:txBody>
      </p:sp>
    </p:spTree>
    <p:extLst>
      <p:ext uri="{BB962C8B-B14F-4D97-AF65-F5344CB8AC3E}">
        <p14:creationId xmlns:p14="http://schemas.microsoft.com/office/powerpoint/2010/main" val="148273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732" y="165769"/>
            <a:ext cx="9884539" cy="5961888"/>
          </a:xfrm>
          <a:prstGeom prst="rect">
            <a:avLst/>
          </a:prstGeom>
        </p:spPr>
      </p:pic>
      <p:sp>
        <p:nvSpPr>
          <p:cNvPr id="4" name="TextBox 3"/>
          <p:cNvSpPr txBox="1"/>
          <p:nvPr/>
        </p:nvSpPr>
        <p:spPr>
          <a:xfrm rot="5400000">
            <a:off x="7152164" y="2692790"/>
            <a:ext cx="2601481" cy="369332"/>
          </a:xfrm>
          <a:prstGeom prst="rect">
            <a:avLst/>
          </a:prstGeom>
          <a:noFill/>
        </p:spPr>
        <p:txBody>
          <a:bodyPr wrap="none" rtlCol="0">
            <a:spAutoFit/>
          </a:bodyPr>
          <a:lstStyle/>
          <a:p>
            <a:r>
              <a:rPr lang="en-US" dirty="0" smtClean="0"/>
              <a:t>Interquartile Range Rule</a:t>
            </a:r>
            <a:endParaRPr lang="en-US" dirty="0"/>
          </a:p>
        </p:txBody>
      </p:sp>
      <p:sp>
        <p:nvSpPr>
          <p:cNvPr id="5" name="TextBox 4"/>
          <p:cNvSpPr txBox="1"/>
          <p:nvPr/>
        </p:nvSpPr>
        <p:spPr>
          <a:xfrm rot="5400000">
            <a:off x="6123144" y="2692790"/>
            <a:ext cx="3219086" cy="369332"/>
          </a:xfrm>
          <a:prstGeom prst="rect">
            <a:avLst/>
          </a:prstGeom>
          <a:noFill/>
        </p:spPr>
        <p:txBody>
          <a:bodyPr wrap="none" rtlCol="0">
            <a:spAutoFit/>
          </a:bodyPr>
          <a:lstStyle/>
          <a:p>
            <a:r>
              <a:rPr lang="en-US" dirty="0" smtClean="0"/>
              <a:t>Inverse Coefficient of Variation</a:t>
            </a:r>
            <a:endParaRPr lang="en-US" dirty="0"/>
          </a:p>
        </p:txBody>
      </p:sp>
      <p:sp>
        <p:nvSpPr>
          <p:cNvPr id="6" name="Footer Placeholder 5"/>
          <p:cNvSpPr>
            <a:spLocks noGrp="1"/>
          </p:cNvSpPr>
          <p:nvPr>
            <p:ph type="ftr" sz="quarter" idx="11"/>
          </p:nvPr>
        </p:nvSpPr>
        <p:spPr/>
        <p:txBody>
          <a:bodyPr/>
          <a:lstStyle/>
          <a:p>
            <a:r>
              <a:rPr lang="en-US" smtClean="0"/>
              <a:t>Object recognition</a:t>
            </a:r>
            <a:endParaRPr lang="en-US" dirty="0"/>
          </a:p>
        </p:txBody>
      </p:sp>
      <p:sp>
        <p:nvSpPr>
          <p:cNvPr id="7" name="Date Placeholder 6"/>
          <p:cNvSpPr>
            <a:spLocks noGrp="1"/>
          </p:cNvSpPr>
          <p:nvPr>
            <p:ph type="dt" sz="half" idx="10"/>
          </p:nvPr>
        </p:nvSpPr>
        <p:spPr/>
        <p:txBody>
          <a:bodyPr/>
          <a:lstStyle/>
          <a:p>
            <a:r>
              <a:rPr lang="en-US" smtClean="0"/>
              <a:t>VSS 2015</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27</a:t>
            </a:fld>
            <a:endParaRPr lang="en-US" dirty="0"/>
          </a:p>
        </p:txBody>
      </p:sp>
      <p:sp>
        <p:nvSpPr>
          <p:cNvPr id="3" name="TextBox 2"/>
          <p:cNvSpPr txBox="1"/>
          <p:nvPr/>
        </p:nvSpPr>
        <p:spPr>
          <a:xfrm>
            <a:off x="4163490" y="165769"/>
            <a:ext cx="970907" cy="523220"/>
          </a:xfrm>
          <a:prstGeom prst="rect">
            <a:avLst/>
          </a:prstGeom>
          <a:noFill/>
        </p:spPr>
        <p:txBody>
          <a:bodyPr wrap="none" rtlCol="0">
            <a:spAutoFit/>
          </a:bodyPr>
          <a:lstStyle/>
          <a:p>
            <a:r>
              <a:rPr lang="en-US" sz="2800" dirty="0" smtClean="0"/>
              <a:t>Taxis</a:t>
            </a:r>
            <a:endParaRPr lang="en-US" sz="2800" dirty="0"/>
          </a:p>
        </p:txBody>
      </p:sp>
      <p:sp>
        <p:nvSpPr>
          <p:cNvPr id="10" name="TextBox 9"/>
          <p:cNvSpPr txBox="1"/>
          <p:nvPr/>
        </p:nvSpPr>
        <p:spPr>
          <a:xfrm>
            <a:off x="2305160" y="593444"/>
            <a:ext cx="4687565" cy="523220"/>
          </a:xfrm>
          <a:prstGeom prst="rect">
            <a:avLst/>
          </a:prstGeom>
          <a:noFill/>
        </p:spPr>
        <p:txBody>
          <a:bodyPr wrap="none" rtlCol="0">
            <a:spAutoFit/>
          </a:bodyPr>
          <a:lstStyle/>
          <a:p>
            <a:r>
              <a:rPr lang="en-US" sz="2800" dirty="0" smtClean="0"/>
              <a:t>Category-Consistent Features</a:t>
            </a:r>
            <a:endParaRPr lang="en-US" sz="2800" dirty="0"/>
          </a:p>
        </p:txBody>
      </p:sp>
      <p:cxnSp>
        <p:nvCxnSpPr>
          <p:cNvPr id="12" name="Straight Arrow Connector 11"/>
          <p:cNvCxnSpPr/>
          <p:nvPr/>
        </p:nvCxnSpPr>
        <p:spPr>
          <a:xfrm flipH="1">
            <a:off x="3701143" y="1146629"/>
            <a:ext cx="462347" cy="957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73190" y="1116664"/>
            <a:ext cx="0" cy="460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81742" y="1116664"/>
            <a:ext cx="164201" cy="1249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2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Visualization</a:t>
            </a:r>
            <a:endParaRPr lang="en-US" dirty="0"/>
          </a:p>
        </p:txBody>
      </p:sp>
      <p:sp>
        <p:nvSpPr>
          <p:cNvPr id="4" name="TextBox 3"/>
          <p:cNvSpPr txBox="1"/>
          <p:nvPr/>
        </p:nvSpPr>
        <p:spPr>
          <a:xfrm>
            <a:off x="822960" y="1949115"/>
            <a:ext cx="970907" cy="523220"/>
          </a:xfrm>
          <a:prstGeom prst="rect">
            <a:avLst/>
          </a:prstGeom>
          <a:noFill/>
        </p:spPr>
        <p:txBody>
          <a:bodyPr wrap="none" rtlCol="0">
            <a:spAutoFit/>
          </a:bodyPr>
          <a:lstStyle/>
          <a:p>
            <a:r>
              <a:rPr lang="en-US" sz="2800" dirty="0" smtClean="0"/>
              <a:t>Taxis</a:t>
            </a:r>
            <a:endParaRPr lang="en-US" sz="2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2472335"/>
            <a:ext cx="7452360" cy="842211"/>
          </a:xfrm>
          <a:prstGeom prst="rect">
            <a:avLst/>
          </a:prstGeom>
        </p:spPr>
      </p:pic>
      <p:sp>
        <p:nvSpPr>
          <p:cNvPr id="7" name="TextBox 6"/>
          <p:cNvSpPr txBox="1"/>
          <p:nvPr/>
        </p:nvSpPr>
        <p:spPr>
          <a:xfrm>
            <a:off x="822960" y="4231530"/>
            <a:ext cx="1633139" cy="523220"/>
          </a:xfrm>
          <a:prstGeom prst="rect">
            <a:avLst/>
          </a:prstGeom>
          <a:noFill/>
        </p:spPr>
        <p:txBody>
          <a:bodyPr wrap="none" rtlCol="0">
            <a:spAutoFit/>
          </a:bodyPr>
          <a:lstStyle/>
          <a:p>
            <a:r>
              <a:rPr lang="en-US" sz="2800" dirty="0" smtClean="0"/>
              <a:t>Taxi CCFs</a:t>
            </a:r>
            <a:endParaRPr lang="en-US" sz="28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914400" y="3464334"/>
            <a:ext cx="7452360" cy="767196"/>
          </a:xfrm>
          <a:prstGeom prst="rect">
            <a:avLst/>
          </a:prstGeom>
        </p:spPr>
      </p:pic>
      <p:sp>
        <p:nvSpPr>
          <p:cNvPr id="6" name="Footer Placeholder 5"/>
          <p:cNvSpPr>
            <a:spLocks noGrp="1"/>
          </p:cNvSpPr>
          <p:nvPr>
            <p:ph type="ftr" sz="quarter" idx="11"/>
          </p:nvPr>
        </p:nvSpPr>
        <p:spPr/>
        <p:txBody>
          <a:bodyPr/>
          <a:lstStyle/>
          <a:p>
            <a:r>
              <a:rPr lang="en-US" smtClean="0"/>
              <a:t>Object recognition</a:t>
            </a:r>
            <a:endParaRPr lang="en-US" dirty="0"/>
          </a:p>
        </p:txBody>
      </p:sp>
      <p:sp>
        <p:nvSpPr>
          <p:cNvPr id="8" name="Date Placeholder 7"/>
          <p:cNvSpPr>
            <a:spLocks noGrp="1"/>
          </p:cNvSpPr>
          <p:nvPr>
            <p:ph type="dt" sz="half" idx="10"/>
          </p:nvPr>
        </p:nvSpPr>
        <p:spPr/>
        <p:txBody>
          <a:bodyPr/>
          <a:lstStyle/>
          <a:p>
            <a:r>
              <a:rPr lang="en-US" smtClean="0"/>
              <a:t>VSS 2015</a:t>
            </a:r>
            <a:endParaRPr lang="en-US" dirty="0"/>
          </a:p>
        </p:txBody>
      </p:sp>
      <p:sp>
        <p:nvSpPr>
          <p:cNvPr id="9" name="Slide Number Placeholder 8"/>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4280094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Number of CCFs = Specificity</a:t>
            </a:r>
            <a:endParaRPr lang="en-US" dirty="0"/>
          </a:p>
        </p:txBody>
      </p:sp>
      <p:sp>
        <p:nvSpPr>
          <p:cNvPr id="6" name="Content Placeholder 5"/>
          <p:cNvSpPr>
            <a:spLocks noGrp="1"/>
          </p:cNvSpPr>
          <p:nvPr>
            <p:ph sz="half" idx="2"/>
          </p:nvPr>
        </p:nvSpPr>
        <p:spPr>
          <a:xfrm>
            <a:off x="329522" y="2317639"/>
            <a:ext cx="3333987" cy="3378200"/>
          </a:xfrm>
        </p:spPr>
        <p:txBody>
          <a:bodyPr/>
          <a:lstStyle/>
          <a:p>
            <a:r>
              <a:rPr lang="en-US" dirty="0" smtClean="0"/>
              <a:t>Number of CCFs was highest at the subordinate level, approximating the specific within category similarity</a:t>
            </a:r>
          </a:p>
          <a:p>
            <a:endParaRPr lang="en-US" dirty="0"/>
          </a:p>
          <a:p>
            <a:r>
              <a:rPr lang="en-US" dirty="0" smtClean="0"/>
              <a:t>What about between category distinctiveness?</a:t>
            </a:r>
            <a:endParaRPr lang="en-US" dirty="0"/>
          </a:p>
        </p:txBody>
      </p:sp>
      <p:graphicFrame>
        <p:nvGraphicFramePr>
          <p:cNvPr id="9" name="Chart 8"/>
          <p:cNvGraphicFramePr>
            <a:graphicFrameLocks noChangeAspect="1"/>
          </p:cNvGraphicFramePr>
          <p:nvPr>
            <p:extLst>
              <p:ext uri="{D42A27DB-BD31-4B8C-83A1-F6EECF244321}">
                <p14:modId xmlns:p14="http://schemas.microsoft.com/office/powerpoint/2010/main" val="3234429865"/>
              </p:ext>
            </p:extLst>
          </p:nvPr>
        </p:nvGraphicFramePr>
        <p:xfrm>
          <a:off x="4057049" y="2282859"/>
          <a:ext cx="4846320" cy="32686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rot="16200000">
            <a:off x="2925807" y="3556713"/>
            <a:ext cx="1844736" cy="369332"/>
          </a:xfrm>
          <a:prstGeom prst="rect">
            <a:avLst/>
          </a:prstGeom>
          <a:noFill/>
        </p:spPr>
        <p:txBody>
          <a:bodyPr wrap="none" rtlCol="0">
            <a:spAutoFit/>
          </a:bodyPr>
          <a:lstStyle/>
          <a:p>
            <a:pPr defTabSz="914400" fontAlgn="base">
              <a:spcBef>
                <a:spcPct val="0"/>
              </a:spcBef>
              <a:spcAft>
                <a:spcPct val="0"/>
              </a:spcAft>
            </a:pPr>
            <a:r>
              <a:rPr lang="en-US" b="1" dirty="0" smtClean="0">
                <a:solidFill>
                  <a:srgbClr val="000000"/>
                </a:solidFill>
              </a:rPr>
              <a:t>Number of CCFs</a:t>
            </a:r>
            <a:endParaRPr lang="en-US" b="1" dirty="0">
              <a:solidFill>
                <a:srgbClr val="000000"/>
              </a:solidFill>
            </a:endParaRPr>
          </a:p>
        </p:txBody>
      </p:sp>
      <p:sp>
        <p:nvSpPr>
          <p:cNvPr id="2" name="Footer Placeholder 1"/>
          <p:cNvSpPr>
            <a:spLocks noGrp="1"/>
          </p:cNvSpPr>
          <p:nvPr>
            <p:ph type="ftr" sz="quarter" idx="11"/>
          </p:nvPr>
        </p:nvSpPr>
        <p:spPr/>
        <p:txBody>
          <a:bodyPr/>
          <a:lstStyle/>
          <a:p>
            <a:r>
              <a:rPr lang="en-US" smtClean="0"/>
              <a:t>Object recognition</a:t>
            </a:r>
            <a:endParaRPr lang="en-US" dirty="0"/>
          </a:p>
        </p:txBody>
      </p:sp>
      <p:sp>
        <p:nvSpPr>
          <p:cNvPr id="3" name="Date Placeholder 2"/>
          <p:cNvSpPr>
            <a:spLocks noGrp="1"/>
          </p:cNvSpPr>
          <p:nvPr>
            <p:ph type="dt" sz="half" idx="10"/>
          </p:nvPr>
        </p:nvSpPr>
        <p:spPr/>
        <p:txBody>
          <a:bodyPr/>
          <a:lstStyle/>
          <a:p>
            <a:r>
              <a:rPr lang="en-US" smtClean="0"/>
              <a:t>VSS 2015</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2296759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0628" y="2303829"/>
            <a:ext cx="2288208" cy="1186478"/>
          </a:xfrm>
          <a:prstGeom prst="rect">
            <a:avLst/>
          </a:prstGeom>
          <a:ln>
            <a:noFill/>
          </a:ln>
        </p:spPr>
      </p:pic>
      <p:sp>
        <p:nvSpPr>
          <p:cNvPr id="5" name="TextBox 4"/>
          <p:cNvSpPr txBox="1"/>
          <p:nvPr/>
        </p:nvSpPr>
        <p:spPr>
          <a:xfrm>
            <a:off x="1211224" y="3446015"/>
            <a:ext cx="1569982" cy="276999"/>
          </a:xfrm>
          <a:prstGeom prst="rect">
            <a:avLst/>
          </a:prstGeom>
          <a:noFill/>
        </p:spPr>
        <p:txBody>
          <a:bodyPr wrap="none" rtlCol="0">
            <a:spAutoFit/>
          </a:bodyPr>
          <a:lstStyle/>
          <a:p>
            <a:r>
              <a:rPr lang="en-US" sz="1200" dirty="0" smtClean="0"/>
              <a:t>Yamauchi et al. (2002)</a:t>
            </a:r>
            <a:endParaRPr lang="en-US" sz="12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92147" y="1888189"/>
            <a:ext cx="2538491" cy="1899493"/>
          </a:xfrm>
          <a:prstGeom prst="rect">
            <a:avLst/>
          </a:prstGeom>
        </p:spPr>
      </p:pic>
      <p:sp>
        <p:nvSpPr>
          <p:cNvPr id="6" name="TextBox 5"/>
          <p:cNvSpPr txBox="1"/>
          <p:nvPr/>
        </p:nvSpPr>
        <p:spPr>
          <a:xfrm>
            <a:off x="4066980" y="3704582"/>
            <a:ext cx="1376467" cy="228928"/>
          </a:xfrm>
          <a:prstGeom prst="rect">
            <a:avLst/>
          </a:prstGeom>
          <a:noFill/>
        </p:spPr>
        <p:txBody>
          <a:bodyPr wrap="none" rtlCol="0">
            <a:spAutoFit/>
          </a:bodyPr>
          <a:lstStyle/>
          <a:p>
            <a:r>
              <a:rPr lang="en-US" sz="1200" dirty="0" err="1" smtClean="0"/>
              <a:t>Medin</a:t>
            </a:r>
            <a:r>
              <a:rPr lang="en-US" sz="1200" dirty="0" smtClean="0"/>
              <a:t> et al. (1983)</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60" y="4131092"/>
            <a:ext cx="2581256" cy="1732504"/>
          </a:xfrm>
          <a:prstGeom prst="rect">
            <a:avLst/>
          </a:prstGeom>
        </p:spPr>
      </p:pic>
      <p:sp>
        <p:nvSpPr>
          <p:cNvPr id="8" name="TextBox 7"/>
          <p:cNvSpPr txBox="1"/>
          <p:nvPr/>
        </p:nvSpPr>
        <p:spPr>
          <a:xfrm>
            <a:off x="1331034" y="5863596"/>
            <a:ext cx="1565108" cy="276999"/>
          </a:xfrm>
          <a:prstGeom prst="rect">
            <a:avLst/>
          </a:prstGeom>
          <a:noFill/>
        </p:spPr>
        <p:txBody>
          <a:bodyPr wrap="none" rtlCol="0">
            <a:spAutoFit/>
          </a:bodyPr>
          <a:lstStyle/>
          <a:p>
            <a:r>
              <a:rPr lang="en-US" sz="1200" dirty="0" err="1" smtClean="0"/>
              <a:t>Shephard</a:t>
            </a:r>
            <a:r>
              <a:rPr lang="en-US" sz="1200" dirty="0" smtClean="0"/>
              <a:t> et al. (1961)</a:t>
            </a:r>
            <a:endParaRPr lang="en-US" sz="1200" dirty="0"/>
          </a:p>
        </p:txBody>
      </p:sp>
      <p:pic>
        <p:nvPicPr>
          <p:cNvPr id="10" name="Picture 9"/>
          <p:cNvPicPr>
            <a:picLocks noChangeAspect="1"/>
          </p:cNvPicPr>
          <p:nvPr/>
        </p:nvPicPr>
        <p:blipFill>
          <a:blip r:embed="rId6"/>
          <a:stretch>
            <a:fillRect/>
          </a:stretch>
        </p:blipFill>
        <p:spPr>
          <a:xfrm>
            <a:off x="6418433" y="1888189"/>
            <a:ext cx="1927859" cy="1844941"/>
          </a:xfrm>
          <a:prstGeom prst="rect">
            <a:avLst/>
          </a:prstGeom>
        </p:spPr>
      </p:pic>
      <p:sp>
        <p:nvSpPr>
          <p:cNvPr id="11" name="TextBox 10"/>
          <p:cNvSpPr txBox="1"/>
          <p:nvPr/>
        </p:nvSpPr>
        <p:spPr>
          <a:xfrm>
            <a:off x="6573775" y="3680546"/>
            <a:ext cx="1617174" cy="276999"/>
          </a:xfrm>
          <a:prstGeom prst="rect">
            <a:avLst/>
          </a:prstGeom>
          <a:noFill/>
        </p:spPr>
        <p:txBody>
          <a:bodyPr wrap="none" rtlCol="0">
            <a:spAutoFit/>
          </a:bodyPr>
          <a:lstStyle/>
          <a:p>
            <a:r>
              <a:rPr lang="en-US" sz="1200" dirty="0" smtClean="0"/>
              <a:t>Lee &amp; Navarro (2002)</a:t>
            </a:r>
          </a:p>
        </p:txBody>
      </p:sp>
      <p:pic>
        <p:nvPicPr>
          <p:cNvPr id="5124" name="Picture 4" descr="http://jungminded.weebly.com/uploads/1/3/5/8/13582285/488179.jpeg?3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75869" y="4131092"/>
            <a:ext cx="4097127" cy="20891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011887" y="4898686"/>
            <a:ext cx="1814920" cy="276999"/>
          </a:xfrm>
          <a:prstGeom prst="rect">
            <a:avLst/>
          </a:prstGeom>
          <a:noFill/>
        </p:spPr>
        <p:txBody>
          <a:bodyPr wrap="none" rtlCol="0">
            <a:spAutoFit/>
          </a:bodyPr>
          <a:lstStyle/>
          <a:p>
            <a:r>
              <a:rPr lang="en-US" sz="1200" dirty="0" smtClean="0"/>
              <a:t>Collins &amp; </a:t>
            </a:r>
            <a:r>
              <a:rPr lang="en-US" sz="1200" dirty="0" err="1" smtClean="0"/>
              <a:t>Quillian</a:t>
            </a:r>
            <a:r>
              <a:rPr lang="en-US" sz="1200" dirty="0" smtClean="0"/>
              <a:t> (1969)</a:t>
            </a:r>
          </a:p>
        </p:txBody>
      </p:sp>
      <p:sp>
        <p:nvSpPr>
          <p:cNvPr id="9" name="Footer Placeholder 8"/>
          <p:cNvSpPr>
            <a:spLocks noGrp="1"/>
          </p:cNvSpPr>
          <p:nvPr>
            <p:ph type="ftr" sz="quarter" idx="11"/>
          </p:nvPr>
        </p:nvSpPr>
        <p:spPr/>
        <p:txBody>
          <a:bodyPr/>
          <a:lstStyle/>
          <a:p>
            <a:r>
              <a:rPr lang="en-US" smtClean="0"/>
              <a:t>Object recognition</a:t>
            </a:r>
            <a:endParaRPr lang="en-US" dirty="0"/>
          </a:p>
        </p:txBody>
      </p:sp>
      <p:sp>
        <p:nvSpPr>
          <p:cNvPr id="12" name="Date Placeholder 11"/>
          <p:cNvSpPr>
            <a:spLocks noGrp="1"/>
          </p:cNvSpPr>
          <p:nvPr>
            <p:ph type="dt" sz="half" idx="10"/>
          </p:nvPr>
        </p:nvSpPr>
        <p:spPr/>
        <p:txBody>
          <a:bodyPr/>
          <a:lstStyle/>
          <a:p>
            <a:r>
              <a:rPr lang="en-US" smtClean="0"/>
              <a:t>VSS 2015</a:t>
            </a:r>
            <a:endParaRPr lang="en-US" dirty="0"/>
          </a:p>
        </p:txBody>
      </p:sp>
      <p:sp>
        <p:nvSpPr>
          <p:cNvPr id="14" name="Slide Number Placeholder 13"/>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1414983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400" dirty="0" smtClean="0"/>
              <a:t>Sibling Distance = Distinctiveness</a:t>
            </a:r>
            <a:endParaRPr lang="en-US" sz="4400" dirty="0"/>
          </a:p>
        </p:txBody>
      </p:sp>
      <p:grpSp>
        <p:nvGrpSpPr>
          <p:cNvPr id="75" name="Group 74"/>
          <p:cNvGrpSpPr>
            <a:grpSpLocks noChangeAspect="1"/>
          </p:cNvGrpSpPr>
          <p:nvPr/>
        </p:nvGrpSpPr>
        <p:grpSpPr>
          <a:xfrm>
            <a:off x="8076703" y="4473882"/>
            <a:ext cx="820420" cy="379006"/>
            <a:chOff x="7820240" y="2301790"/>
            <a:chExt cx="1025525" cy="473757"/>
          </a:xfrm>
        </p:grpSpPr>
        <p:sp>
          <p:nvSpPr>
            <p:cNvPr id="76" name="Line 160"/>
            <p:cNvSpPr>
              <a:spLocks noChangeShapeType="1"/>
            </p:cNvSpPr>
            <p:nvPr/>
          </p:nvSpPr>
          <p:spPr bwMode="auto">
            <a:xfrm>
              <a:off x="7820240" y="2772899"/>
              <a:ext cx="1025525" cy="0"/>
            </a:xfrm>
            <a:prstGeom prst="line">
              <a:avLst/>
            </a:prstGeom>
            <a:noFill/>
            <a:ln w="28575">
              <a:solidFill>
                <a:schemeClr val="tx1">
                  <a:lumMod val="65000"/>
                  <a:lumOff val="35000"/>
                </a:schemeClr>
              </a:solidFill>
              <a:round/>
              <a:headEnd/>
              <a:tailEnd/>
            </a:ln>
          </p:spPr>
          <p:txBody>
            <a:bodyPr/>
            <a:lstStyle/>
            <a:p>
              <a:pPr>
                <a:defRPr/>
              </a:pPr>
              <a:endParaRPr lang="en-US">
                <a:effectLst>
                  <a:outerShdw blurRad="38100" dist="38100" dir="2700000" algn="tl">
                    <a:srgbClr val="000000">
                      <a:alpha val="43137"/>
                    </a:srgbClr>
                  </a:outerShdw>
                </a:effectLst>
                <a:cs typeface="+mn-cs"/>
              </a:endParaRPr>
            </a:p>
          </p:txBody>
        </p:sp>
        <p:pic>
          <p:nvPicPr>
            <p:cNvPr id="77" name="Picture 7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892964" y="2301790"/>
              <a:ext cx="890353" cy="473757"/>
            </a:xfrm>
            <a:prstGeom prst="rect">
              <a:avLst/>
            </a:prstGeom>
          </p:spPr>
        </p:pic>
        <p:sp>
          <p:nvSpPr>
            <p:cNvPr id="78" name="Rectangle 77"/>
            <p:cNvSpPr/>
            <p:nvPr/>
          </p:nvSpPr>
          <p:spPr>
            <a:xfrm>
              <a:off x="8336993" y="2311585"/>
              <a:ext cx="99786" cy="181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8701302" y="2328983"/>
              <a:ext cx="99786" cy="316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p:cNvSpPr/>
          <p:nvPr/>
        </p:nvSpPr>
        <p:spPr>
          <a:xfrm>
            <a:off x="8076703" y="2347378"/>
            <a:ext cx="886781" cy="400110"/>
          </a:xfrm>
          <a:prstGeom prst="rect">
            <a:avLst/>
          </a:prstGeom>
        </p:spPr>
        <p:txBody>
          <a:bodyPr wrap="none">
            <a:spAutoFit/>
          </a:bodyPr>
          <a:lstStyle/>
          <a:p>
            <a:r>
              <a:rPr lang="en-US" sz="2000" b="1" dirty="0" smtClean="0">
                <a:solidFill>
                  <a:srgbClr val="000000"/>
                </a:solidFill>
                <a:latin typeface="Cambria" panose="02040503050406030204" pitchFamily="18" charset="0"/>
              </a:rPr>
              <a:t>boats </a:t>
            </a:r>
            <a:endParaRPr lang="en-US" sz="2000" b="1" dirty="0"/>
          </a:p>
        </p:txBody>
      </p:sp>
      <p:sp>
        <p:nvSpPr>
          <p:cNvPr id="81" name="Rectangle 80"/>
          <p:cNvSpPr/>
          <p:nvPr/>
        </p:nvSpPr>
        <p:spPr>
          <a:xfrm>
            <a:off x="7998129" y="5045016"/>
            <a:ext cx="962123" cy="369332"/>
          </a:xfrm>
          <a:prstGeom prst="rect">
            <a:avLst/>
          </a:prstGeom>
        </p:spPr>
        <p:txBody>
          <a:bodyPr wrap="none">
            <a:spAutoFit/>
          </a:bodyPr>
          <a:lstStyle/>
          <a:p>
            <a:r>
              <a:rPr lang="en-US" dirty="0" smtClean="0">
                <a:solidFill>
                  <a:srgbClr val="000000"/>
                </a:solidFill>
                <a:latin typeface="Cambria" panose="02040503050406030204" pitchFamily="18" charset="0"/>
              </a:rPr>
              <a:t>sailboat</a:t>
            </a:r>
            <a:endParaRPr lang="en-US" dirty="0"/>
          </a:p>
        </p:txBody>
      </p:sp>
      <p:pic>
        <p:nvPicPr>
          <p:cNvPr id="82" name="Picture 8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1370" y="3893486"/>
            <a:ext cx="382524" cy="449580"/>
          </a:xfrm>
          <a:prstGeom prst="rect">
            <a:avLst/>
          </a:prstGeom>
        </p:spPr>
      </p:pic>
      <p:pic>
        <p:nvPicPr>
          <p:cNvPr id="83" name="Picture 8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74146" y="2902843"/>
            <a:ext cx="435864" cy="417703"/>
          </a:xfrm>
          <a:prstGeom prst="rect">
            <a:avLst/>
          </a:prstGeom>
        </p:spPr>
      </p:pic>
      <p:pic>
        <p:nvPicPr>
          <p:cNvPr id="84" name="Picture 8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91784" y="3406647"/>
            <a:ext cx="299738" cy="403493"/>
          </a:xfrm>
          <a:prstGeom prst="rect">
            <a:avLst/>
          </a:prstGeom>
        </p:spPr>
      </p:pic>
      <p:pic>
        <p:nvPicPr>
          <p:cNvPr id="85" name="Picture 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43386" y="3333731"/>
            <a:ext cx="508064" cy="310706"/>
          </a:xfrm>
          <a:prstGeom prst="rect">
            <a:avLst/>
          </a:prstGeom>
        </p:spPr>
      </p:pic>
      <p:pic>
        <p:nvPicPr>
          <p:cNvPr id="86" name="Picture 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49271" y="3917002"/>
            <a:ext cx="448147" cy="301935"/>
          </a:xfrm>
          <a:prstGeom prst="rect">
            <a:avLst/>
          </a:prstGeom>
        </p:spPr>
      </p:pic>
      <p:pic>
        <p:nvPicPr>
          <p:cNvPr id="87" name="Picture 8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68526" y="2857769"/>
            <a:ext cx="448056" cy="309880"/>
          </a:xfrm>
          <a:prstGeom prst="rect">
            <a:avLst/>
          </a:prstGeom>
        </p:spPr>
      </p:pic>
      <p:pic>
        <p:nvPicPr>
          <p:cNvPr id="88" name="Picture 8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49550" y="3327245"/>
            <a:ext cx="517570" cy="320351"/>
          </a:xfrm>
          <a:prstGeom prst="rect">
            <a:avLst/>
          </a:prstGeom>
        </p:spPr>
      </p:pic>
      <p:pic>
        <p:nvPicPr>
          <p:cNvPr id="89" name="Picture 8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013230" y="2847437"/>
            <a:ext cx="565004" cy="312428"/>
          </a:xfrm>
          <a:prstGeom prst="rect">
            <a:avLst/>
          </a:prstGeom>
        </p:spPr>
      </p:pic>
      <p:pic>
        <p:nvPicPr>
          <p:cNvPr id="90" name="Picture 8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43489" y="3893486"/>
            <a:ext cx="540507" cy="348968"/>
          </a:xfrm>
          <a:prstGeom prst="rect">
            <a:avLst/>
          </a:prstGeom>
        </p:spPr>
      </p:pic>
      <p:sp>
        <p:nvSpPr>
          <p:cNvPr id="91" name="Rectangle 90"/>
          <p:cNvSpPr/>
          <p:nvPr/>
        </p:nvSpPr>
        <p:spPr>
          <a:xfrm>
            <a:off x="5699531" y="2345810"/>
            <a:ext cx="734496" cy="400110"/>
          </a:xfrm>
          <a:prstGeom prst="rect">
            <a:avLst/>
          </a:prstGeom>
        </p:spPr>
        <p:txBody>
          <a:bodyPr wrap="none">
            <a:spAutoFit/>
          </a:bodyPr>
          <a:lstStyle/>
          <a:p>
            <a:r>
              <a:rPr lang="en-US" sz="2000" b="1" dirty="0" smtClean="0">
                <a:solidFill>
                  <a:srgbClr val="000000"/>
                </a:solidFill>
                <a:latin typeface="Cambria" panose="02040503050406030204" pitchFamily="18" charset="0"/>
              </a:rPr>
              <a:t>cars </a:t>
            </a:r>
            <a:endParaRPr lang="en-US" sz="2000" b="1" dirty="0"/>
          </a:p>
        </p:txBody>
      </p:sp>
      <p:grpSp>
        <p:nvGrpSpPr>
          <p:cNvPr id="92" name="Group 91"/>
          <p:cNvGrpSpPr>
            <a:grpSpLocks noChangeAspect="1"/>
          </p:cNvGrpSpPr>
          <p:nvPr/>
        </p:nvGrpSpPr>
        <p:grpSpPr>
          <a:xfrm>
            <a:off x="6267734" y="4482582"/>
            <a:ext cx="820420" cy="379006"/>
            <a:chOff x="2141440" y="4892494"/>
            <a:chExt cx="1025525" cy="473757"/>
          </a:xfrm>
        </p:grpSpPr>
        <p:sp>
          <p:nvSpPr>
            <p:cNvPr id="93" name="Line 160"/>
            <p:cNvSpPr>
              <a:spLocks noChangeShapeType="1"/>
            </p:cNvSpPr>
            <p:nvPr/>
          </p:nvSpPr>
          <p:spPr bwMode="auto">
            <a:xfrm>
              <a:off x="2141440" y="5363603"/>
              <a:ext cx="1025525" cy="0"/>
            </a:xfrm>
            <a:prstGeom prst="line">
              <a:avLst/>
            </a:prstGeom>
            <a:noFill/>
            <a:ln w="28575">
              <a:solidFill>
                <a:schemeClr val="tx1">
                  <a:lumMod val="65000"/>
                  <a:lumOff val="35000"/>
                </a:schemeClr>
              </a:solidFill>
              <a:round/>
              <a:headEnd/>
              <a:tailEnd/>
            </a:ln>
          </p:spPr>
          <p:txBody>
            <a:bodyPr/>
            <a:lstStyle/>
            <a:p>
              <a:pPr>
                <a:defRPr/>
              </a:pPr>
              <a:endParaRPr lang="en-US">
                <a:effectLst>
                  <a:outerShdw blurRad="38100" dist="38100" dir="2700000" algn="tl">
                    <a:srgbClr val="000000">
                      <a:alpha val="43137"/>
                    </a:srgbClr>
                  </a:outerShdw>
                </a:effectLst>
                <a:cs typeface="+mn-cs"/>
              </a:endParaRPr>
            </a:p>
          </p:txBody>
        </p:sp>
        <p:pic>
          <p:nvPicPr>
            <p:cNvPr id="94" name="Picture 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4164" y="4892494"/>
              <a:ext cx="890353" cy="473757"/>
            </a:xfrm>
            <a:prstGeom prst="rect">
              <a:avLst/>
            </a:prstGeom>
          </p:spPr>
        </p:pic>
      </p:grpSp>
      <p:grpSp>
        <p:nvGrpSpPr>
          <p:cNvPr id="95" name="Group 94"/>
          <p:cNvGrpSpPr>
            <a:grpSpLocks noChangeAspect="1"/>
          </p:cNvGrpSpPr>
          <p:nvPr/>
        </p:nvGrpSpPr>
        <p:grpSpPr>
          <a:xfrm>
            <a:off x="4979955" y="4473882"/>
            <a:ext cx="820421" cy="387706"/>
            <a:chOff x="2139760" y="3880952"/>
            <a:chExt cx="1025525" cy="484632"/>
          </a:xfrm>
        </p:grpSpPr>
        <p:sp>
          <p:nvSpPr>
            <p:cNvPr id="96" name="Line 160"/>
            <p:cNvSpPr>
              <a:spLocks noChangeShapeType="1"/>
            </p:cNvSpPr>
            <p:nvPr/>
          </p:nvSpPr>
          <p:spPr bwMode="auto">
            <a:xfrm>
              <a:off x="2139760" y="4357123"/>
              <a:ext cx="1025525" cy="0"/>
            </a:xfrm>
            <a:prstGeom prst="line">
              <a:avLst/>
            </a:prstGeom>
            <a:noFill/>
            <a:ln w="28575">
              <a:solidFill>
                <a:schemeClr val="tx1">
                  <a:lumMod val="65000"/>
                  <a:lumOff val="35000"/>
                </a:schemeClr>
              </a:solidFill>
              <a:round/>
              <a:headEnd/>
              <a:tailEnd/>
            </a:ln>
          </p:spPr>
          <p:txBody>
            <a:bodyPr/>
            <a:lstStyle/>
            <a:p>
              <a:pPr>
                <a:defRPr/>
              </a:pPr>
              <a:endParaRPr lang="en-US">
                <a:effectLst>
                  <a:outerShdw blurRad="38100" dist="38100" dir="2700000" algn="tl">
                    <a:srgbClr val="000000">
                      <a:alpha val="43137"/>
                    </a:srgbClr>
                  </a:outerShdw>
                </a:effectLst>
                <a:cs typeface="+mn-cs"/>
              </a:endParaRPr>
            </a:p>
          </p:txBody>
        </p:sp>
        <p:pic>
          <p:nvPicPr>
            <p:cNvPr id="97" name="Picture 9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flipH="1">
              <a:off x="2198007" y="3880952"/>
              <a:ext cx="918302" cy="484632"/>
            </a:xfrm>
            <a:prstGeom prst="rect">
              <a:avLst/>
            </a:prstGeom>
          </p:spPr>
        </p:pic>
      </p:grpSp>
      <p:sp>
        <p:nvSpPr>
          <p:cNvPr id="98" name="Rectangle 97"/>
          <p:cNvSpPr/>
          <p:nvPr/>
        </p:nvSpPr>
        <p:spPr>
          <a:xfrm>
            <a:off x="4837410" y="5043448"/>
            <a:ext cx="1134157" cy="369332"/>
          </a:xfrm>
          <a:prstGeom prst="rect">
            <a:avLst/>
          </a:prstGeom>
        </p:spPr>
        <p:txBody>
          <a:bodyPr wrap="none">
            <a:spAutoFit/>
          </a:bodyPr>
          <a:lstStyle/>
          <a:p>
            <a:r>
              <a:rPr lang="en-US" dirty="0" smtClean="0">
                <a:solidFill>
                  <a:srgbClr val="000000"/>
                </a:solidFill>
                <a:latin typeface="Cambria" panose="02040503050406030204" pitchFamily="18" charset="0"/>
              </a:rPr>
              <a:t>police car</a:t>
            </a:r>
            <a:endParaRPr lang="en-US" dirty="0"/>
          </a:p>
        </p:txBody>
      </p:sp>
      <p:sp>
        <p:nvSpPr>
          <p:cNvPr id="99" name="Rectangle 98"/>
          <p:cNvSpPr/>
          <p:nvPr/>
        </p:nvSpPr>
        <p:spPr>
          <a:xfrm>
            <a:off x="6196466" y="5043448"/>
            <a:ext cx="962956" cy="369332"/>
          </a:xfrm>
          <a:prstGeom prst="rect">
            <a:avLst/>
          </a:prstGeom>
        </p:spPr>
        <p:txBody>
          <a:bodyPr wrap="none">
            <a:spAutoFit/>
          </a:bodyPr>
          <a:lstStyle/>
          <a:p>
            <a:r>
              <a:rPr lang="en-US" dirty="0" smtClean="0">
                <a:solidFill>
                  <a:srgbClr val="000000"/>
                </a:solidFill>
                <a:latin typeface="Cambria" panose="02040503050406030204" pitchFamily="18" charset="0"/>
              </a:rPr>
              <a:t>race car</a:t>
            </a:r>
            <a:endParaRPr lang="en-US" dirty="0"/>
          </a:p>
        </p:txBody>
      </p:sp>
      <p:grpSp>
        <p:nvGrpSpPr>
          <p:cNvPr id="100" name="Group 99"/>
          <p:cNvGrpSpPr/>
          <p:nvPr/>
        </p:nvGrpSpPr>
        <p:grpSpPr>
          <a:xfrm>
            <a:off x="5699531" y="3258697"/>
            <a:ext cx="1093023" cy="1215185"/>
            <a:chOff x="6734247" y="3403076"/>
            <a:chExt cx="1093023" cy="1215185"/>
          </a:xfrm>
        </p:grpSpPr>
        <p:cxnSp>
          <p:nvCxnSpPr>
            <p:cNvPr id="101" name="Straight Connector 100"/>
            <p:cNvCxnSpPr/>
            <p:nvPr/>
          </p:nvCxnSpPr>
          <p:spPr>
            <a:xfrm flipV="1">
              <a:off x="6734247" y="3403076"/>
              <a:ext cx="794276" cy="121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734247" y="3720897"/>
              <a:ext cx="1093023" cy="897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734247" y="4279770"/>
              <a:ext cx="978413" cy="3384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flipH="1">
            <a:off x="5267457" y="3269692"/>
            <a:ext cx="1093023" cy="1215185"/>
            <a:chOff x="6734247" y="3403076"/>
            <a:chExt cx="1093023" cy="1215185"/>
          </a:xfrm>
        </p:grpSpPr>
        <p:cxnSp>
          <p:nvCxnSpPr>
            <p:cNvPr id="105" name="Straight Connector 104"/>
            <p:cNvCxnSpPr/>
            <p:nvPr/>
          </p:nvCxnSpPr>
          <p:spPr>
            <a:xfrm flipV="1">
              <a:off x="6734247" y="3403076"/>
              <a:ext cx="794276" cy="1215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6734247" y="3720897"/>
              <a:ext cx="1093023" cy="897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6734247" y="4279770"/>
              <a:ext cx="978413" cy="33849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7" name="Content Placeholder 36" descr="C:\Users\Chen-Ping\Documents\papers\my_submissions\CCF-psych_science\math\chisq.png"/>
          <p:cNvPicPr>
            <a:picLocks noGrp="1"/>
          </p:cNvPicPr>
          <p:nvPr>
            <p:ph idx="1"/>
          </p:nvPr>
        </p:nvPicPr>
        <p:blipFill>
          <a:blip r:embed="rId14" cstate="email">
            <a:extLst>
              <a:ext uri="{28A0092B-C50C-407E-A947-70E740481C1C}">
                <a14:useLocalDpi xmlns:a14="http://schemas.microsoft.com/office/drawing/2010/main"/>
              </a:ext>
            </a:extLst>
          </a:blip>
          <a:srcRect/>
          <a:stretch>
            <a:fillRect/>
          </a:stretch>
        </p:blipFill>
        <p:spPr bwMode="auto">
          <a:xfrm>
            <a:off x="932072" y="3475134"/>
            <a:ext cx="3270213" cy="660257"/>
          </a:xfrm>
          <a:prstGeom prst="rect">
            <a:avLst/>
          </a:prstGeom>
          <a:noFill/>
          <a:ln>
            <a:noFill/>
          </a:ln>
        </p:spPr>
      </p:pic>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4" name="Date Placeholder 3"/>
          <p:cNvSpPr>
            <a:spLocks noGrp="1"/>
          </p:cNvSpPr>
          <p:nvPr>
            <p:ph type="dt" sz="half" idx="10"/>
          </p:nvPr>
        </p:nvSpPr>
        <p:spPr/>
        <p:txBody>
          <a:bodyPr/>
          <a:lstStyle/>
          <a:p>
            <a:r>
              <a:rPr lang="en-US" smtClean="0"/>
              <a:t>VSS 2015</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182508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&amp; Distinctiveness</a:t>
            </a:r>
            <a:endParaRPr lang="en-US" dirty="0"/>
          </a:p>
        </p:txBody>
      </p:sp>
      <p:grpSp>
        <p:nvGrpSpPr>
          <p:cNvPr id="7" name="Group 6"/>
          <p:cNvGrpSpPr/>
          <p:nvPr/>
        </p:nvGrpSpPr>
        <p:grpSpPr>
          <a:xfrm>
            <a:off x="269507" y="2415619"/>
            <a:ext cx="5726816" cy="3268601"/>
            <a:chOff x="4741141" y="2441448"/>
            <a:chExt cx="5726816" cy="3268601"/>
          </a:xfrm>
        </p:grpSpPr>
        <p:sp>
          <p:nvSpPr>
            <p:cNvPr id="4" name="TextBox 3"/>
            <p:cNvSpPr txBox="1"/>
            <p:nvPr/>
          </p:nvSpPr>
          <p:spPr>
            <a:xfrm rot="16200000">
              <a:off x="4003439" y="3759935"/>
              <a:ext cx="1844736" cy="369332"/>
            </a:xfrm>
            <a:prstGeom prst="rect">
              <a:avLst/>
            </a:prstGeom>
            <a:noFill/>
          </p:spPr>
          <p:txBody>
            <a:bodyPr wrap="none" rtlCol="0">
              <a:spAutoFit/>
            </a:bodyPr>
            <a:lstStyle/>
            <a:p>
              <a:pPr defTabSz="914400" fontAlgn="base">
                <a:spcBef>
                  <a:spcPct val="0"/>
                </a:spcBef>
                <a:spcAft>
                  <a:spcPct val="0"/>
                </a:spcAft>
              </a:pPr>
              <a:r>
                <a:rPr lang="en-US" b="1" dirty="0" smtClean="0">
                  <a:solidFill>
                    <a:srgbClr val="000000"/>
                  </a:solidFill>
                </a:rPr>
                <a:t>Number of CCFs</a:t>
              </a:r>
              <a:endParaRPr lang="en-US" b="1" dirty="0">
                <a:solidFill>
                  <a:srgbClr val="000000"/>
                </a:solidFill>
              </a:endParaRPr>
            </a:p>
          </p:txBody>
        </p:sp>
        <p:sp>
          <p:nvSpPr>
            <p:cNvPr id="5" name="TextBox 4"/>
            <p:cNvSpPr txBox="1"/>
            <p:nvPr/>
          </p:nvSpPr>
          <p:spPr>
            <a:xfrm rot="16200000">
              <a:off x="9026312" y="3756687"/>
              <a:ext cx="2513958" cy="369332"/>
            </a:xfrm>
            <a:prstGeom prst="rect">
              <a:avLst/>
            </a:prstGeom>
            <a:noFill/>
          </p:spPr>
          <p:txBody>
            <a:bodyPr wrap="none" rtlCol="0">
              <a:spAutoFit/>
            </a:bodyPr>
            <a:lstStyle/>
            <a:p>
              <a:pPr defTabSz="914400" fontAlgn="base">
                <a:spcBef>
                  <a:spcPct val="0"/>
                </a:spcBef>
                <a:spcAft>
                  <a:spcPct val="0"/>
                </a:spcAft>
              </a:pPr>
              <a:r>
                <a:rPr lang="en-US" b="1" dirty="0" smtClean="0">
                  <a:solidFill>
                    <a:srgbClr val="000000"/>
                  </a:solidFill>
                </a:rPr>
                <a:t>Mean Sibling Distance</a:t>
              </a:r>
              <a:endParaRPr lang="en-US" b="1" dirty="0">
                <a:solidFill>
                  <a:srgbClr val="000000"/>
                </a:solidFill>
              </a:endParaRPr>
            </a:p>
          </p:txBody>
        </p:sp>
        <p:graphicFrame>
          <p:nvGraphicFramePr>
            <p:cNvPr id="6" name="Chart 5"/>
            <p:cNvGraphicFramePr>
              <a:graphicFrameLocks noChangeAspect="1"/>
            </p:cNvGraphicFramePr>
            <p:nvPr>
              <p:extLst>
                <p:ext uri="{D42A27DB-BD31-4B8C-83A1-F6EECF244321}">
                  <p14:modId xmlns:p14="http://schemas.microsoft.com/office/powerpoint/2010/main" val="362063459"/>
                </p:ext>
              </p:extLst>
            </p:nvPr>
          </p:nvGraphicFramePr>
          <p:xfrm>
            <a:off x="5212080" y="2441448"/>
            <a:ext cx="4846320" cy="3268601"/>
          </p:xfrm>
          <a:graphic>
            <a:graphicData uri="http://schemas.openxmlformats.org/drawingml/2006/chart">
              <c:chart xmlns:c="http://schemas.openxmlformats.org/drawingml/2006/chart" xmlns:r="http://schemas.openxmlformats.org/officeDocument/2006/relationships" r:id="rId3"/>
            </a:graphicData>
          </a:graphic>
        </p:graphicFrame>
      </p:grpSp>
      <p:sp>
        <p:nvSpPr>
          <p:cNvPr id="8" name="Footer Placeholder 7"/>
          <p:cNvSpPr>
            <a:spLocks noGrp="1"/>
          </p:cNvSpPr>
          <p:nvPr>
            <p:ph type="ftr" sz="quarter" idx="11"/>
          </p:nvPr>
        </p:nvSpPr>
        <p:spPr/>
        <p:txBody>
          <a:bodyPr/>
          <a:lstStyle/>
          <a:p>
            <a:r>
              <a:rPr lang="en-US" smtClean="0"/>
              <a:t>Object recognition</a:t>
            </a:r>
            <a:endParaRPr lang="en-US" dirty="0"/>
          </a:p>
        </p:txBody>
      </p:sp>
      <p:sp>
        <p:nvSpPr>
          <p:cNvPr id="9" name="Date Placeholder 8"/>
          <p:cNvSpPr>
            <a:spLocks noGrp="1"/>
          </p:cNvSpPr>
          <p:nvPr>
            <p:ph type="dt" sz="half" idx="10"/>
          </p:nvPr>
        </p:nvSpPr>
        <p:spPr/>
        <p:txBody>
          <a:bodyPr/>
          <a:lstStyle/>
          <a:p>
            <a:r>
              <a:rPr lang="en-US" smtClean="0"/>
              <a:t>VSS 2015</a:t>
            </a:r>
            <a:endParaRPr lang="en-US" dirty="0"/>
          </a:p>
        </p:txBody>
      </p:sp>
      <p:sp>
        <p:nvSpPr>
          <p:cNvPr id="10" name="Slide Number Placeholder 9"/>
          <p:cNvSpPr>
            <a:spLocks noGrp="1"/>
          </p:cNvSpPr>
          <p:nvPr>
            <p:ph type="sldNum" sz="quarter" idx="12"/>
          </p:nvPr>
        </p:nvSpPr>
        <p:spPr/>
        <p:txBody>
          <a:bodyPr/>
          <a:lstStyle/>
          <a:p>
            <a:fld id="{6113E31D-E2AB-40D1-8B51-AFA5AFEF393A}" type="slidenum">
              <a:rPr lang="en-US" smtClean="0"/>
              <a:t>31</a:t>
            </a:fld>
            <a:endParaRPr lang="en-US" dirty="0"/>
          </a:p>
        </p:txBody>
      </p:sp>
      <p:sp>
        <p:nvSpPr>
          <p:cNvPr id="11" name="Content Placeholder 2"/>
          <p:cNvSpPr>
            <a:spLocks noGrp="1"/>
          </p:cNvSpPr>
          <p:nvPr>
            <p:ph idx="1"/>
          </p:nvPr>
        </p:nvSpPr>
        <p:spPr>
          <a:xfrm>
            <a:off x="6100763" y="2038350"/>
            <a:ext cx="2827337" cy="4022725"/>
          </a:xfrm>
        </p:spPr>
        <p:txBody>
          <a:bodyPr/>
          <a:lstStyle/>
          <a:p>
            <a:r>
              <a:rPr lang="en-US" dirty="0" smtClean="0"/>
              <a:t>Subordinate level:</a:t>
            </a:r>
          </a:p>
          <a:p>
            <a:pPr lvl="1"/>
            <a:r>
              <a:rPr lang="en-US" dirty="0" smtClean="0"/>
              <a:t>Very Specific</a:t>
            </a:r>
          </a:p>
          <a:p>
            <a:pPr lvl="1"/>
            <a:r>
              <a:rPr lang="en-US" dirty="0" smtClean="0"/>
              <a:t>Not Distinctive</a:t>
            </a:r>
          </a:p>
          <a:p>
            <a:pPr lvl="1"/>
            <a:endParaRPr lang="en-US" dirty="0"/>
          </a:p>
          <a:p>
            <a:r>
              <a:rPr lang="en-US" dirty="0" smtClean="0"/>
              <a:t>Basic Level:</a:t>
            </a:r>
          </a:p>
          <a:p>
            <a:pPr lvl="1"/>
            <a:r>
              <a:rPr lang="en-US" dirty="0" smtClean="0"/>
              <a:t>Somewhat Specific</a:t>
            </a:r>
          </a:p>
          <a:p>
            <a:pPr lvl="1"/>
            <a:r>
              <a:rPr lang="en-US" dirty="0" smtClean="0"/>
              <a:t>Somewhat Distinctive</a:t>
            </a:r>
          </a:p>
          <a:p>
            <a:pPr lvl="1"/>
            <a:endParaRPr lang="en-US" dirty="0"/>
          </a:p>
          <a:p>
            <a:r>
              <a:rPr lang="en-US" dirty="0" smtClean="0"/>
              <a:t>Superordinate Level:</a:t>
            </a:r>
          </a:p>
          <a:p>
            <a:pPr lvl="1"/>
            <a:r>
              <a:rPr lang="en-US" dirty="0" smtClean="0"/>
              <a:t>Not at all specific</a:t>
            </a:r>
          </a:p>
          <a:p>
            <a:pPr lvl="1"/>
            <a:r>
              <a:rPr lang="en-US" dirty="0" smtClean="0"/>
              <a:t>Very Distinctive</a:t>
            </a:r>
            <a:endParaRPr lang="en-US" dirty="0"/>
          </a:p>
        </p:txBody>
      </p:sp>
    </p:spTree>
    <p:extLst>
      <p:ext uri="{BB962C8B-B14F-4D97-AF65-F5344CB8AC3E}">
        <p14:creationId xmlns:p14="http://schemas.microsoft.com/office/powerpoint/2010/main" val="3079054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ChangeAspect="1"/>
          </p:cNvGraphicFramePr>
          <p:nvPr>
            <p:extLst>
              <p:ext uri="{D42A27DB-BD31-4B8C-83A1-F6EECF244321}">
                <p14:modId xmlns:p14="http://schemas.microsoft.com/office/powerpoint/2010/main" val="641901172"/>
              </p:ext>
            </p:extLst>
          </p:nvPr>
        </p:nvGraphicFramePr>
        <p:xfrm>
          <a:off x="-53254" y="2215860"/>
          <a:ext cx="4862079" cy="39322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a:graphicFrameLocks noChangeAspect="1"/>
          </p:cNvGraphicFramePr>
          <p:nvPr>
            <p:extLst>
              <p:ext uri="{D42A27DB-BD31-4B8C-83A1-F6EECF244321}">
                <p14:modId xmlns:p14="http://schemas.microsoft.com/office/powerpoint/2010/main" val="2849742183"/>
              </p:ext>
            </p:extLst>
          </p:nvPr>
        </p:nvGraphicFramePr>
        <p:xfrm>
          <a:off x="4849740" y="2177715"/>
          <a:ext cx="4294260" cy="3970420"/>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3"/>
          <p:cNvSpPr>
            <a:spLocks noGrp="1"/>
          </p:cNvSpPr>
          <p:nvPr>
            <p:ph type="title"/>
          </p:nvPr>
        </p:nvSpPr>
        <p:spPr/>
        <p:txBody>
          <a:bodyPr/>
          <a:lstStyle/>
          <a:p>
            <a:r>
              <a:rPr lang="en-US" dirty="0" smtClean="0"/>
              <a:t>Model Performance – Guidance(# CCF)</a:t>
            </a:r>
            <a:endParaRPr lang="en-US" dirty="0"/>
          </a:p>
        </p:txBody>
      </p:sp>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Date Placeholder 5"/>
          <p:cNvSpPr>
            <a:spLocks noGrp="1"/>
          </p:cNvSpPr>
          <p:nvPr>
            <p:ph type="dt" sz="half" idx="10"/>
          </p:nvPr>
        </p:nvSpPr>
        <p:spPr/>
        <p:txBody>
          <a:bodyPr/>
          <a:lstStyle/>
          <a:p>
            <a:r>
              <a:rPr lang="en-US" smtClean="0"/>
              <a:t>VSS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4450218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 Verification (# CCF * Distance)</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2520659900"/>
              </p:ext>
            </p:extLst>
          </p:nvPr>
        </p:nvGraphicFramePr>
        <p:xfrm>
          <a:off x="961289" y="2049195"/>
          <a:ext cx="7448074" cy="4050792"/>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t>Object recognition</a:t>
            </a:r>
            <a:endParaRPr lang="en-US" dirty="0"/>
          </a:p>
        </p:txBody>
      </p:sp>
      <p:sp>
        <p:nvSpPr>
          <p:cNvPr id="6" name="Date Placeholder 5"/>
          <p:cNvSpPr>
            <a:spLocks noGrp="1"/>
          </p:cNvSpPr>
          <p:nvPr>
            <p:ph type="dt" sz="half" idx="10"/>
          </p:nvPr>
        </p:nvSpPr>
        <p:spPr/>
        <p:txBody>
          <a:bodyPr/>
          <a:lstStyle/>
          <a:p>
            <a:r>
              <a:rPr lang="en-US" smtClean="0"/>
              <a:t>VSS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07044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 Verification (# CCF * Distance)</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59467951"/>
              </p:ext>
            </p:extLst>
          </p:nvPr>
        </p:nvGraphicFramePr>
        <p:xfrm>
          <a:off x="957003" y="2033857"/>
          <a:ext cx="7452360" cy="4050792"/>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Date Placeholder 5"/>
          <p:cNvSpPr>
            <a:spLocks noGrp="1"/>
          </p:cNvSpPr>
          <p:nvPr>
            <p:ph type="dt" sz="half" idx="10"/>
          </p:nvPr>
        </p:nvSpPr>
        <p:spPr/>
        <p:txBody>
          <a:bodyPr/>
          <a:lstStyle/>
          <a:p>
            <a:r>
              <a:rPr lang="en-US" smtClean="0"/>
              <a:t>VSS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4165535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&amp; Direction</a:t>
            </a:r>
            <a:endParaRPr lang="en-US" dirty="0"/>
          </a:p>
        </p:txBody>
      </p:sp>
      <p:sp>
        <p:nvSpPr>
          <p:cNvPr id="3" name="Date Placeholder 2"/>
          <p:cNvSpPr>
            <a:spLocks noGrp="1"/>
          </p:cNvSpPr>
          <p:nvPr>
            <p:ph type="dt" sz="half" idx="10"/>
          </p:nvPr>
        </p:nvSpPr>
        <p:spPr/>
        <p:txBody>
          <a:bodyPr/>
          <a:lstStyle/>
          <a:p>
            <a:r>
              <a:rPr lang="en-US" smtClean="0"/>
              <a:t>VSS 2015</a:t>
            </a:r>
            <a:endParaRPr lang="en-US" dirty="0"/>
          </a:p>
        </p:txBody>
      </p:sp>
      <p:sp>
        <p:nvSpPr>
          <p:cNvPr id="4" name="Footer Placeholder 3"/>
          <p:cNvSpPr>
            <a:spLocks noGrp="1"/>
          </p:cNvSpPr>
          <p:nvPr>
            <p:ph type="ftr" sz="quarter" idx="11"/>
          </p:nvPr>
        </p:nvSpPr>
        <p:spPr/>
        <p:txBody>
          <a:bodyPr/>
          <a:lstStyle/>
          <a:p>
            <a:r>
              <a:rPr lang="en-US" smtClean="0"/>
              <a:t>Object recognition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35</a:t>
            </a:fld>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594779530"/>
              </p:ext>
            </p:extLst>
          </p:nvPr>
        </p:nvGraphicFramePr>
        <p:xfrm>
          <a:off x="457200" y="1832426"/>
          <a:ext cx="7909560" cy="4349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p:cNvCxnSpPr/>
          <p:nvPr/>
        </p:nvCxnSpPr>
        <p:spPr>
          <a:xfrm>
            <a:off x="2151743" y="5544455"/>
            <a:ext cx="366183"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81742" y="5544455"/>
            <a:ext cx="366183"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65715" y="4017031"/>
            <a:ext cx="2343573"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55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465005" y="2475367"/>
            <a:ext cx="4408831" cy="3039582"/>
            <a:chOff x="207820" y="2490443"/>
            <a:chExt cx="4667001" cy="3217572"/>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820" y="2490443"/>
              <a:ext cx="2298746" cy="160878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06566" y="4050582"/>
              <a:ext cx="2368255" cy="1657433"/>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7820" y="4099229"/>
              <a:ext cx="2298746" cy="160878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06566" y="2497292"/>
              <a:ext cx="2368255" cy="1657433"/>
            </a:xfrm>
            <a:prstGeom prst="rect">
              <a:avLst/>
            </a:prstGeom>
          </p:spPr>
        </p:pic>
      </p:grpSp>
      <p:sp>
        <p:nvSpPr>
          <p:cNvPr id="9" name="Title 8"/>
          <p:cNvSpPr>
            <a:spLocks noGrp="1"/>
          </p:cNvSpPr>
          <p:nvPr>
            <p:ph type="title"/>
          </p:nvPr>
        </p:nvSpPr>
        <p:spPr/>
        <p:txBody>
          <a:bodyPr/>
          <a:lstStyle/>
          <a:p>
            <a:r>
              <a:rPr lang="en-US" dirty="0" smtClean="0"/>
              <a:t>Summary</a:t>
            </a:r>
            <a:endParaRPr lang="en-US" dirty="0"/>
          </a:p>
        </p:txBody>
      </p:sp>
      <p:sp>
        <p:nvSpPr>
          <p:cNvPr id="2" name="Footer Placeholder 1"/>
          <p:cNvSpPr>
            <a:spLocks noGrp="1"/>
          </p:cNvSpPr>
          <p:nvPr>
            <p:ph type="ftr" sz="quarter" idx="11"/>
          </p:nvPr>
        </p:nvSpPr>
        <p:spPr/>
        <p:txBody>
          <a:bodyPr/>
          <a:lstStyle/>
          <a:p>
            <a:r>
              <a:rPr lang="en-US" smtClean="0"/>
              <a:t>Object recognition</a:t>
            </a:r>
            <a:endParaRPr lang="en-US" dirty="0"/>
          </a:p>
        </p:txBody>
      </p:sp>
      <p:sp>
        <p:nvSpPr>
          <p:cNvPr id="10" name="Date Placeholder 9"/>
          <p:cNvSpPr>
            <a:spLocks noGrp="1"/>
          </p:cNvSpPr>
          <p:nvPr>
            <p:ph type="dt" sz="half" idx="10"/>
          </p:nvPr>
        </p:nvSpPr>
        <p:spPr/>
        <p:txBody>
          <a:bodyPr/>
          <a:lstStyle/>
          <a:p>
            <a:r>
              <a:rPr lang="en-US" smtClean="0"/>
              <a:t>VSS 2015</a:t>
            </a:r>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36</a:t>
            </a:fld>
            <a:endParaRPr lang="en-US" dirty="0"/>
          </a:p>
        </p:txBody>
      </p:sp>
      <p:pic>
        <p:nvPicPr>
          <p:cNvPr id="12" name="Picture 4" descr="http://jungminded.weebly.com/uploads/1/3/5/8/13582285/488179.jpeg?35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30302" y="3078959"/>
            <a:ext cx="3763507" cy="19190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761022" y="3484056"/>
                <a:ext cx="596317"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1" i="1" smtClean="0">
                          <a:latin typeface="Cambria Math" panose="02040503050406030204" pitchFamily="18" charset="0"/>
                        </a:rPr>
                        <m:t>=</m:t>
                      </m:r>
                    </m:oMath>
                  </m:oMathPara>
                </a14:m>
                <a:endParaRPr lang="en-US" sz="48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3761022" y="3484056"/>
                <a:ext cx="596317" cy="738664"/>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88898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700" dirty="0"/>
              <a:t>  Chen Ping Yu and Greg </a:t>
            </a:r>
            <a:r>
              <a:rPr lang="en-US" sz="2700" dirty="0" err="1"/>
              <a:t>Zelinsky</a:t>
            </a:r>
            <a:endParaRPr lang="en-US" sz="2700" dirty="0"/>
          </a:p>
          <a:p>
            <a:pPr>
              <a:buFont typeface="Wingdings" panose="05000000000000000000" pitchFamily="2" charset="2"/>
              <a:buChar char="§"/>
            </a:pPr>
            <a:r>
              <a:rPr lang="en-US" sz="2700" dirty="0"/>
              <a:t>  Hossein </a:t>
            </a:r>
            <a:r>
              <a:rPr lang="en-US" sz="2700" dirty="0" err="1" smtClean="0"/>
              <a:t>Adeli</a:t>
            </a:r>
            <a:r>
              <a:rPr lang="en-US" sz="2700" dirty="0"/>
              <a:t> </a:t>
            </a:r>
            <a:r>
              <a:rPr lang="en-US" sz="2700" dirty="0" smtClean="0"/>
              <a:t>&amp; Eye </a:t>
            </a:r>
            <a:r>
              <a:rPr lang="en-US" sz="2700" dirty="0"/>
              <a:t>Cog Lab RA’s</a:t>
            </a:r>
          </a:p>
          <a:p>
            <a:pPr>
              <a:buFont typeface="Wingdings" panose="05000000000000000000" pitchFamily="2" charset="2"/>
              <a:buChar char="§"/>
            </a:pPr>
            <a:r>
              <a:rPr lang="en-US" sz="2700" dirty="0"/>
              <a:t>  </a:t>
            </a:r>
            <a:r>
              <a:rPr lang="en-US" sz="2700" dirty="0" smtClean="0"/>
              <a:t>NSF Grants IIS-1111047 &amp; IIS-1161876</a:t>
            </a:r>
            <a:endParaRPr lang="en-US" sz="2700" dirty="0"/>
          </a:p>
        </p:txBody>
      </p:sp>
      <p:sp>
        <p:nvSpPr>
          <p:cNvPr id="4" name="Footer Placeholder 3"/>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37</a:t>
            </a:fld>
            <a:endParaRPr lang="en-US" dirty="0"/>
          </a:p>
        </p:txBody>
      </p:sp>
      <p:grpSp>
        <p:nvGrpSpPr>
          <p:cNvPr id="8" name="Group 7"/>
          <p:cNvGrpSpPr/>
          <p:nvPr/>
        </p:nvGrpSpPr>
        <p:grpSpPr>
          <a:xfrm>
            <a:off x="6649056" y="394620"/>
            <a:ext cx="1552575" cy="1234724"/>
            <a:chOff x="7255433" y="3811305"/>
            <a:chExt cx="1552575" cy="1234724"/>
          </a:xfrm>
        </p:grpSpPr>
        <p:sp>
          <p:nvSpPr>
            <p:cNvPr id="9" name="Content Placeholder 2"/>
            <p:cNvSpPr txBox="1">
              <a:spLocks/>
            </p:cNvSpPr>
            <p:nvPr/>
          </p:nvSpPr>
          <p:spPr>
            <a:xfrm>
              <a:off x="7367895" y="4603354"/>
              <a:ext cx="1429434" cy="442675"/>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sz="2000" dirty="0" smtClean="0"/>
            </a:p>
            <a:p>
              <a:r>
                <a:rPr lang="en-US" sz="4800" dirty="0" smtClean="0">
                  <a:latin typeface="+mn-lt"/>
                </a:rPr>
                <a:t>Eye Cog lab</a:t>
              </a:r>
            </a:p>
          </p:txBody>
        </p:sp>
        <p:pic>
          <p:nvPicPr>
            <p:cNvPr id="10" name="Picture 4" descr="Blue Co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5433" y="3811305"/>
              <a:ext cx="1552575" cy="873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4241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VSS 2015</a:t>
            </a:r>
            <a:endParaRPr lang="en-US" dirty="0"/>
          </a:p>
        </p:txBody>
      </p:sp>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38</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46792" y="-159654"/>
            <a:ext cx="4652795" cy="6366578"/>
          </a:xfrm>
          <a:prstGeom prst="rect">
            <a:avLst/>
          </a:prstGeom>
        </p:spPr>
      </p:pic>
    </p:spTree>
    <p:extLst>
      <p:ext uri="{BB962C8B-B14F-4D97-AF65-F5344CB8AC3E}">
        <p14:creationId xmlns:p14="http://schemas.microsoft.com/office/powerpoint/2010/main" val="1475096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926039" y="2227635"/>
            <a:ext cx="5021166" cy="3324561"/>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Hierarchical Levels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1881367"/>
              </p:ext>
            </p:extLst>
          </p:nvPr>
        </p:nvGraphicFramePr>
        <p:xfrm>
          <a:off x="1771650" y="2228853"/>
          <a:ext cx="6286500" cy="3394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7653145" y="4199607"/>
            <a:ext cx="1204882" cy="400110"/>
          </a:xfrm>
          <a:prstGeom prst="rect">
            <a:avLst/>
          </a:prstGeom>
          <a:noFill/>
        </p:spPr>
        <p:txBody>
          <a:bodyPr wrap="none" rtlCol="0">
            <a:spAutoFit/>
          </a:bodyPr>
          <a:lstStyle/>
          <a:p>
            <a:r>
              <a:rPr lang="en-US" sz="2000" dirty="0"/>
              <a:t>Retriever</a:t>
            </a:r>
          </a:p>
        </p:txBody>
      </p:sp>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Date Placeholder 5"/>
          <p:cNvSpPr>
            <a:spLocks noGrp="1"/>
          </p:cNvSpPr>
          <p:nvPr>
            <p:ph type="dt" sz="half" idx="10"/>
          </p:nvPr>
        </p:nvSpPr>
        <p:spPr/>
        <p:txBody>
          <a:bodyPr/>
          <a:lstStyle/>
          <a:p>
            <a:r>
              <a:rPr lang="en-US" smtClean="0"/>
              <a:t>VSS 2015</a:t>
            </a:r>
            <a:endParaRPr lang="en-US" dirty="0"/>
          </a:p>
        </p:txBody>
      </p:sp>
      <p:sp>
        <p:nvSpPr>
          <p:cNvPr id="7" name="Slide Number Placeholder 6"/>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48448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Procedure</a:t>
            </a:r>
            <a:endParaRPr lang="en-US" dirty="0"/>
          </a:p>
        </p:txBody>
      </p:sp>
      <p:grpSp>
        <p:nvGrpSpPr>
          <p:cNvPr id="4" name="Group 3"/>
          <p:cNvGrpSpPr/>
          <p:nvPr/>
        </p:nvGrpSpPr>
        <p:grpSpPr>
          <a:xfrm>
            <a:off x="536137" y="2352299"/>
            <a:ext cx="8207171" cy="3095012"/>
            <a:chOff x="381000" y="1595437"/>
            <a:chExt cx="8787157" cy="3313731"/>
          </a:xfrm>
        </p:grpSpPr>
        <p:grpSp>
          <p:nvGrpSpPr>
            <p:cNvPr id="6" name="Group 5"/>
            <p:cNvGrpSpPr/>
            <p:nvPr/>
          </p:nvGrpSpPr>
          <p:grpSpPr>
            <a:xfrm>
              <a:off x="381000" y="1710889"/>
              <a:ext cx="1695851" cy="2102055"/>
              <a:chOff x="1524000" y="1766455"/>
              <a:chExt cx="1833073" cy="2272145"/>
            </a:xfrm>
          </p:grpSpPr>
          <p:sp>
            <p:nvSpPr>
              <p:cNvPr id="30" name="Rectangle 29"/>
              <p:cNvSpPr/>
              <p:nvPr/>
            </p:nvSpPr>
            <p:spPr>
              <a:xfrm>
                <a:off x="1524000" y="1766455"/>
                <a:ext cx="1676400" cy="900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Vehicle</a:t>
                </a:r>
                <a:endParaRPr lang="en-US" dirty="0">
                  <a:solidFill>
                    <a:schemeClr val="tx1"/>
                  </a:solidFill>
                </a:endParaRPr>
              </a:p>
            </p:txBody>
          </p:sp>
          <p:sp>
            <p:nvSpPr>
              <p:cNvPr id="31" name="Rectangle 30"/>
              <p:cNvSpPr/>
              <p:nvPr/>
            </p:nvSpPr>
            <p:spPr>
              <a:xfrm>
                <a:off x="1604473" y="2452255"/>
                <a:ext cx="1676400" cy="900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Plane</a:t>
                </a:r>
                <a:endParaRPr lang="en-US" dirty="0">
                  <a:solidFill>
                    <a:schemeClr val="tx1"/>
                  </a:solidFill>
                </a:endParaRPr>
              </a:p>
            </p:txBody>
          </p:sp>
          <p:sp>
            <p:nvSpPr>
              <p:cNvPr id="32" name="Rectangle 31"/>
              <p:cNvSpPr/>
              <p:nvPr/>
            </p:nvSpPr>
            <p:spPr>
              <a:xfrm>
                <a:off x="1680673" y="3138055"/>
                <a:ext cx="1676400" cy="900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Passenger Airliner</a:t>
                </a:r>
                <a:endParaRPr lang="en-US" dirty="0">
                  <a:solidFill>
                    <a:schemeClr val="tx1"/>
                  </a:solidFill>
                </a:endParaRPr>
              </a:p>
            </p:txBody>
          </p:sp>
        </p:grpSp>
        <p:sp>
          <p:nvSpPr>
            <p:cNvPr id="7" name="TextBox 6"/>
            <p:cNvSpPr txBox="1"/>
            <p:nvPr/>
          </p:nvSpPr>
          <p:spPr>
            <a:xfrm>
              <a:off x="2629890" y="2434469"/>
              <a:ext cx="281983" cy="654894"/>
            </a:xfrm>
            <a:prstGeom prst="rect">
              <a:avLst/>
            </a:prstGeom>
            <a:noFill/>
          </p:spPr>
          <p:txBody>
            <a:bodyPr wrap="square" rtlCol="0">
              <a:spAutoFit/>
            </a:bodyPr>
            <a:lstStyle/>
            <a:p>
              <a:r>
                <a:rPr lang="en-US" sz="4000" dirty="0" smtClean="0"/>
                <a:t>+</a:t>
              </a:r>
              <a:endParaRPr lang="en-US" sz="4000" dirty="0"/>
            </a:p>
          </p:txBody>
        </p:sp>
        <p:sp>
          <p:nvSpPr>
            <p:cNvPr id="8" name="TextBox 7"/>
            <p:cNvSpPr txBox="1"/>
            <p:nvPr/>
          </p:nvSpPr>
          <p:spPr>
            <a:xfrm>
              <a:off x="837638" y="4499019"/>
              <a:ext cx="1131885" cy="341684"/>
            </a:xfrm>
            <a:prstGeom prst="rect">
              <a:avLst/>
            </a:prstGeom>
            <a:noFill/>
          </p:spPr>
          <p:txBody>
            <a:bodyPr wrap="square" rtlCol="0">
              <a:spAutoFit/>
            </a:bodyPr>
            <a:lstStyle/>
            <a:p>
              <a:r>
                <a:rPr lang="en-US" dirty="0" smtClean="0"/>
                <a:t>2500 </a:t>
              </a:r>
              <a:r>
                <a:rPr lang="en-US" dirty="0" err="1" smtClean="0"/>
                <a:t>ms</a:t>
              </a:r>
              <a:endParaRPr lang="en-US" dirty="0"/>
            </a:p>
          </p:txBody>
        </p:sp>
        <p:sp>
          <p:nvSpPr>
            <p:cNvPr id="9" name="TextBox 8"/>
            <p:cNvSpPr txBox="1"/>
            <p:nvPr/>
          </p:nvSpPr>
          <p:spPr>
            <a:xfrm>
              <a:off x="2304024" y="4499019"/>
              <a:ext cx="983294" cy="395432"/>
            </a:xfrm>
            <a:prstGeom prst="rect">
              <a:avLst/>
            </a:prstGeom>
            <a:noFill/>
          </p:spPr>
          <p:txBody>
            <a:bodyPr wrap="square" rtlCol="0">
              <a:spAutoFit/>
            </a:bodyPr>
            <a:lstStyle/>
            <a:p>
              <a:pPr algn="ctr"/>
              <a:r>
                <a:rPr lang="en-US" dirty="0" smtClean="0"/>
                <a:t>500 </a:t>
              </a:r>
              <a:r>
                <a:rPr lang="en-US" dirty="0" err="1" smtClean="0"/>
                <a:t>ms</a:t>
              </a:r>
              <a:endParaRPr lang="en-US" dirty="0"/>
            </a:p>
          </p:txBody>
        </p:sp>
        <p:sp>
          <p:nvSpPr>
            <p:cNvPr id="10" name="TextBox 9"/>
            <p:cNvSpPr txBox="1"/>
            <p:nvPr/>
          </p:nvSpPr>
          <p:spPr>
            <a:xfrm>
              <a:off x="3591313" y="4194372"/>
              <a:ext cx="2043722" cy="646331"/>
            </a:xfrm>
            <a:prstGeom prst="rect">
              <a:avLst/>
            </a:prstGeom>
            <a:noFill/>
          </p:spPr>
          <p:txBody>
            <a:bodyPr wrap="square" rtlCol="0">
              <a:spAutoFit/>
            </a:bodyPr>
            <a:lstStyle/>
            <a:p>
              <a:pPr algn="ctr"/>
              <a:r>
                <a:rPr lang="en-US" dirty="0" smtClean="0"/>
                <a:t>Search Display (guidance epoch)</a:t>
              </a:r>
              <a:endParaRPr lang="en-US" dirty="0"/>
            </a:p>
          </p:txBody>
        </p:sp>
        <p:grpSp>
          <p:nvGrpSpPr>
            <p:cNvPr id="11" name="Group 10"/>
            <p:cNvGrpSpPr/>
            <p:nvPr/>
          </p:nvGrpSpPr>
          <p:grpSpPr>
            <a:xfrm>
              <a:off x="3458347" y="1600200"/>
              <a:ext cx="2319563" cy="2323433"/>
              <a:chOff x="4850355" y="1738017"/>
              <a:chExt cx="2507253" cy="2511437"/>
            </a:xfrm>
          </p:grpSpPr>
          <p:sp>
            <p:nvSpPr>
              <p:cNvPr id="25" name="Rectangle 24"/>
              <p:cNvSpPr/>
              <p:nvPr/>
            </p:nvSpPr>
            <p:spPr>
              <a:xfrm>
                <a:off x="4850355" y="1738017"/>
                <a:ext cx="2507253" cy="25114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C:\Users\Home\Dropbox\3rdYearProject\Final_Distractors\BMP_Distractors\dist007.b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7282" y="3482890"/>
                <a:ext cx="537746" cy="4033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Home\Dropbox\3rdYearProject\Final_Distractors\BMP_Distractors\dist129.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90568" y="2796091"/>
                <a:ext cx="428625" cy="3952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C:\Users\Home\Dropbox\3rdYearProject\Final_Distractors\BMP_Distractors\dist384.bm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57800" y="2895927"/>
                <a:ext cx="364534" cy="3645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Home\Dropbox\3rdYearProject\Final_Distractors\BMP_Distractors\dist127.bmp"/>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64210" y="3505200"/>
                <a:ext cx="514672" cy="247043"/>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6752527" y="1595437"/>
              <a:ext cx="2319563" cy="232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Home\Dropbox\3rdYearProject\Final_Distractors\BMP_Distractors\dist007.b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1190" y="3214453"/>
              <a:ext cx="497491" cy="3731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Home\Dropbox\3rdYearProject\Final_Distractors\BMP_Distractors\dist129.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73383" y="2579067"/>
              <a:ext cx="396539" cy="3656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C:\Users\Home\Dropbox\3rdYearProject\Final_Distractors\BMP_Distractors\dist384.bm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40384" y="2671430"/>
              <a:ext cx="337245" cy="3372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C:\Users\Home\Dropbox\3rdYearProject\Final_Distractors\BMP_Distractors\dist127.bmp"/>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63970" y="3235093"/>
              <a:ext cx="476144" cy="2285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99453" y="2107279"/>
              <a:ext cx="590735" cy="191695"/>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21573" y="2107278"/>
              <a:ext cx="590735" cy="191695"/>
            </a:xfrm>
            <a:prstGeom prst="rect">
              <a:avLst/>
            </a:prstGeom>
          </p:spPr>
        </p:pic>
        <p:pic>
          <p:nvPicPr>
            <p:cNvPr id="19" name="Picture 1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09215" y="1945301"/>
              <a:ext cx="300038" cy="400050"/>
            </a:xfrm>
            <a:prstGeom prst="rect">
              <a:avLst/>
            </a:prstGeom>
          </p:spPr>
        </p:pic>
        <p:pic>
          <p:nvPicPr>
            <p:cNvPr id="20" name="Picture 1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05800" y="1941305"/>
              <a:ext cx="300038" cy="400050"/>
            </a:xfrm>
            <a:prstGeom prst="rect">
              <a:avLst/>
            </a:prstGeom>
          </p:spPr>
        </p:pic>
        <p:cxnSp>
          <p:nvCxnSpPr>
            <p:cNvPr id="21" name="Straight Arrow Connector 20"/>
            <p:cNvCxnSpPr/>
            <p:nvPr/>
          </p:nvCxnSpPr>
          <p:spPr>
            <a:xfrm flipH="1" flipV="1">
              <a:off x="4194820" y="2298974"/>
              <a:ext cx="423308" cy="45818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Oval 21"/>
            <p:cNvSpPr/>
            <p:nvPr/>
          </p:nvSpPr>
          <p:spPr>
            <a:xfrm>
              <a:off x="7464540" y="2027923"/>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594107" y="4194372"/>
              <a:ext cx="2574050" cy="692006"/>
            </a:xfrm>
            <a:prstGeom prst="rect">
              <a:avLst/>
            </a:prstGeom>
            <a:noFill/>
          </p:spPr>
          <p:txBody>
            <a:bodyPr wrap="square" rtlCol="0">
              <a:spAutoFit/>
            </a:bodyPr>
            <a:lstStyle/>
            <a:p>
              <a:pPr algn="ctr"/>
              <a:r>
                <a:rPr lang="en-US" dirty="0" smtClean="0"/>
                <a:t>Search Display (verification epoch)</a:t>
              </a:r>
              <a:endParaRPr lang="en-US" dirty="0"/>
            </a:p>
          </p:txBody>
        </p:sp>
        <p:cxnSp>
          <p:nvCxnSpPr>
            <p:cNvPr id="24" name="Straight Arrow Connector 23"/>
            <p:cNvCxnSpPr/>
            <p:nvPr/>
          </p:nvCxnSpPr>
          <p:spPr>
            <a:xfrm>
              <a:off x="455449" y="4909168"/>
              <a:ext cx="861664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33" name="Slide Number Placeholder 32"/>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901595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Target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9284003"/>
              </p:ext>
            </p:extLst>
          </p:nvPr>
        </p:nvGraphicFramePr>
        <p:xfrm>
          <a:off x="1485900" y="2160273"/>
          <a:ext cx="6172200" cy="3394472"/>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705701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Fixated First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75496708"/>
              </p:ext>
            </p:extLst>
          </p:nvPr>
        </p:nvGraphicFramePr>
        <p:xfrm>
          <a:off x="1314450" y="2228853"/>
          <a:ext cx="6502358" cy="3576046"/>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365477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Time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90375372"/>
              </p:ext>
            </p:extLst>
          </p:nvPr>
        </p:nvGraphicFramePr>
        <p:xfrm>
          <a:off x="1038331" y="2139724"/>
          <a:ext cx="6963329" cy="3829562"/>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smtClean="0"/>
              <a:t>Object recognition</a:t>
            </a:r>
            <a:endParaRPr lang="en-US" dirty="0"/>
          </a:p>
        </p:txBody>
      </p:sp>
      <p:sp>
        <p:nvSpPr>
          <p:cNvPr id="5" name="Date Placeholder 4"/>
          <p:cNvSpPr>
            <a:spLocks noGrp="1"/>
          </p:cNvSpPr>
          <p:nvPr>
            <p:ph type="dt" sz="half" idx="10"/>
          </p:nvPr>
        </p:nvSpPr>
        <p:spPr/>
        <p:txBody>
          <a:bodyPr/>
          <a:lstStyle/>
          <a:p>
            <a:r>
              <a:rPr lang="en-US" smtClean="0"/>
              <a:t>VSS 2015</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288455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&amp; Distinctiveness</a:t>
            </a:r>
            <a:endParaRPr lang="en-US" dirty="0"/>
          </a:p>
        </p:txBody>
      </p:sp>
      <p:sp>
        <p:nvSpPr>
          <p:cNvPr id="3" name="Content Placeholder 2"/>
          <p:cNvSpPr>
            <a:spLocks noGrp="1"/>
          </p:cNvSpPr>
          <p:nvPr>
            <p:ph idx="1"/>
          </p:nvPr>
        </p:nvSpPr>
        <p:spPr>
          <a:xfrm>
            <a:off x="822960" y="1845734"/>
            <a:ext cx="3198322" cy="4023360"/>
          </a:xfrm>
        </p:spPr>
        <p:txBody>
          <a:bodyPr/>
          <a:lstStyle/>
          <a:p>
            <a:r>
              <a:rPr lang="en-US" dirty="0" smtClean="0"/>
              <a:t>Subordinate level:</a:t>
            </a:r>
          </a:p>
          <a:p>
            <a:pPr lvl="1"/>
            <a:r>
              <a:rPr lang="en-US" dirty="0" smtClean="0"/>
              <a:t>Very Specific</a:t>
            </a:r>
          </a:p>
          <a:p>
            <a:pPr lvl="1"/>
            <a:r>
              <a:rPr lang="en-US" dirty="0" smtClean="0"/>
              <a:t>Not Distinctive</a:t>
            </a:r>
          </a:p>
          <a:p>
            <a:pPr lvl="1"/>
            <a:endParaRPr lang="en-US" dirty="0"/>
          </a:p>
          <a:p>
            <a:r>
              <a:rPr lang="en-US" dirty="0" smtClean="0"/>
              <a:t>Basic Level:</a:t>
            </a:r>
          </a:p>
          <a:p>
            <a:pPr lvl="1"/>
            <a:r>
              <a:rPr lang="en-US" dirty="0" smtClean="0"/>
              <a:t>Somewhat Specific</a:t>
            </a:r>
          </a:p>
          <a:p>
            <a:pPr lvl="1"/>
            <a:r>
              <a:rPr lang="en-US" dirty="0" smtClean="0"/>
              <a:t>Somewhat Distinctive</a:t>
            </a:r>
          </a:p>
          <a:p>
            <a:pPr lvl="1"/>
            <a:endParaRPr lang="en-US" dirty="0"/>
          </a:p>
          <a:p>
            <a:r>
              <a:rPr lang="en-US" dirty="0" smtClean="0"/>
              <a:t>Superordinate Level:</a:t>
            </a:r>
          </a:p>
          <a:p>
            <a:pPr lvl="1"/>
            <a:r>
              <a:rPr lang="en-US" dirty="0" smtClean="0"/>
              <a:t>Not at all specific</a:t>
            </a:r>
          </a:p>
          <a:p>
            <a:pPr lvl="1"/>
            <a:r>
              <a:rPr lang="en-US" dirty="0" smtClean="0"/>
              <a:t>Very Distinctive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904546821"/>
              </p:ext>
            </p:extLst>
          </p:nvPr>
        </p:nvGraphicFramePr>
        <p:xfrm>
          <a:off x="4260273" y="247303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smtClean="0"/>
              <a:t>Object recognition</a:t>
            </a:r>
            <a:endParaRPr lang="en-US" dirty="0"/>
          </a:p>
        </p:txBody>
      </p:sp>
      <p:sp>
        <p:nvSpPr>
          <p:cNvPr id="6" name="Date Placeholder 5"/>
          <p:cNvSpPr>
            <a:spLocks noGrp="1"/>
          </p:cNvSpPr>
          <p:nvPr>
            <p:ph type="dt" sz="half" idx="10"/>
          </p:nvPr>
        </p:nvSpPr>
        <p:spPr/>
        <p:txBody>
          <a:bodyPr/>
          <a:lstStyle/>
          <a:p>
            <a:r>
              <a:rPr lang="en-US" smtClean="0"/>
              <a:t>VSS 2015</a:t>
            </a:r>
            <a:endParaRPr lang="en-US" dirty="0"/>
          </a:p>
        </p:txBody>
      </p:sp>
      <p:sp>
        <p:nvSpPr>
          <p:cNvPr id="7" name="Slide Number Placeholder 6"/>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42530018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5">
      <a:dk1>
        <a:sysClr val="windowText" lastClr="000000"/>
      </a:dk1>
      <a:lt1>
        <a:sysClr val="window" lastClr="FFFFFF"/>
      </a:lt1>
      <a:dk2>
        <a:srgbClr val="303030"/>
      </a:dk2>
      <a:lt2>
        <a:srgbClr val="DEDEE0"/>
      </a:lt2>
      <a:accent1>
        <a:srgbClr val="810000"/>
      </a:accent1>
      <a:accent2>
        <a:srgbClr val="D8D8D8"/>
      </a:accent2>
      <a:accent3>
        <a:srgbClr val="AC956E"/>
      </a:accent3>
      <a:accent4>
        <a:srgbClr val="808DA9"/>
      </a:accent4>
      <a:accent5>
        <a:srgbClr val="424E5B"/>
      </a:accent5>
      <a:accent6>
        <a:srgbClr val="730E00"/>
      </a:accent6>
      <a:hlink>
        <a:srgbClr val="D26900"/>
      </a:hlink>
      <a:folHlink>
        <a:srgbClr val="D89243"/>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7FF5CB6F-1786-4984-9DAC-12340F3E0420}" vid="{E6A9B4A6-0BD8-4D58-B10B-CDE7829734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58572</TotalTime>
  <Words>3604</Words>
  <Application>Microsoft Office PowerPoint</Application>
  <PresentationFormat>On-screen Show (4:3)</PresentationFormat>
  <Paragraphs>386</Paragraphs>
  <Slides>38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Cambria</vt:lpstr>
      <vt:lpstr>Cambria Math</vt:lpstr>
      <vt:lpstr>Wingdings</vt:lpstr>
      <vt:lpstr>Theme1</vt:lpstr>
      <vt:lpstr>Searching Through the Hierarchy: Modeling Categorical Search using Class-Consistent Features</vt:lpstr>
      <vt:lpstr>The Big Picture</vt:lpstr>
      <vt:lpstr>The Big Picture</vt:lpstr>
      <vt:lpstr>Hierarchical Levels</vt:lpstr>
      <vt:lpstr>Search Procedure</vt:lpstr>
      <vt:lpstr>Time to Target</vt:lpstr>
      <vt:lpstr>Target Fixated First</vt:lpstr>
      <vt:lpstr>Verification Time</vt:lpstr>
      <vt:lpstr>Specificity &amp; Distinctiveness</vt:lpstr>
      <vt:lpstr>Category-Consistent Feature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Visualization</vt:lpstr>
      <vt:lpstr>Histogram Visualization</vt:lpstr>
      <vt:lpstr>Histogram Visualization</vt:lpstr>
      <vt:lpstr>Histogram Visualization</vt:lpstr>
      <vt:lpstr>PowerPoint Presentation</vt:lpstr>
      <vt:lpstr>PowerPoint Presentation</vt:lpstr>
      <vt:lpstr>PowerPoint Presentation</vt:lpstr>
      <vt:lpstr>PowerPoint Presentation</vt:lpstr>
      <vt:lpstr>PowerPoint Presentation</vt:lpstr>
      <vt:lpstr>PowerPoint Presentation</vt:lpstr>
      <vt:lpstr>Histogram Visualization</vt:lpstr>
      <vt:lpstr>Number of CCFs = Specificity</vt:lpstr>
      <vt:lpstr>Sibling Distance = Distinctiveness</vt:lpstr>
      <vt:lpstr>Specificity &amp; Distinctiveness</vt:lpstr>
      <vt:lpstr>Model Performance – Guidance(# CCF)</vt:lpstr>
      <vt:lpstr>Model Performance – Verification (# CCF * Distance)</vt:lpstr>
      <vt:lpstr>Model Performance – Verification (# CCF * Distance)</vt:lpstr>
      <vt:lpstr>Applications &amp; Direction</vt:lpstr>
      <vt:lpstr>Summary</vt:lpstr>
      <vt:lpstr>Acknowledgments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dc:creator>
  <cp:lastModifiedBy>JUSTIN</cp:lastModifiedBy>
  <cp:revision>139</cp:revision>
  <dcterms:created xsi:type="dcterms:W3CDTF">2014-09-12T02:11:56Z</dcterms:created>
  <dcterms:modified xsi:type="dcterms:W3CDTF">2017-01-08T05:04:00Z</dcterms:modified>
</cp:coreProperties>
</file>